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3" r:id="rId2"/>
    <p:sldId id="265" r:id="rId3"/>
    <p:sldId id="259" r:id="rId4"/>
    <p:sldId id="260" r:id="rId5"/>
    <p:sldId id="258" r:id="rId6"/>
    <p:sldId id="262" r:id="rId7"/>
    <p:sldId id="264" r:id="rId8"/>
  </p:sldIdLst>
  <p:sldSz cx="43434000" cy="32461200"/>
  <p:notesSz cx="6881813" cy="9296400"/>
  <p:defaultTextStyle>
    <a:defPPr>
      <a:defRPr lang="en-US"/>
    </a:defPPr>
    <a:lvl1pPr marL="0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1pPr>
    <a:lvl2pPr marL="2239273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2pPr>
    <a:lvl3pPr marL="4478546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3pPr>
    <a:lvl4pPr marL="6717819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4pPr>
    <a:lvl5pPr marL="8957093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5pPr>
    <a:lvl6pPr marL="11196366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6pPr>
    <a:lvl7pPr marL="13435639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7pPr>
    <a:lvl8pPr marL="15674913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8pPr>
    <a:lvl9pPr marL="17914186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34" userDrawn="1">
          <p15:clr>
            <a:srgbClr val="A4A3A4"/>
          </p15:clr>
        </p15:guide>
        <p15:guide id="2" pos="13680" userDrawn="1">
          <p15:clr>
            <a:srgbClr val="A4A3A4"/>
          </p15:clr>
        </p15:guide>
        <p15:guide id="3" orient="horz" pos="8763" userDrawn="1">
          <p15:clr>
            <a:srgbClr val="A4A3A4"/>
          </p15:clr>
        </p15:guide>
        <p15:guide id="4" orient="horz" pos="7157" userDrawn="1">
          <p15:clr>
            <a:srgbClr val="A4A3A4"/>
          </p15:clr>
        </p15:guide>
        <p15:guide id="5" orient="horz" pos="102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" initials="a" lastIdx="9" clrIdx="0"/>
  <p:cmAuthor id="2" name="Eunah Lee" initials="EL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298"/>
    <a:srgbClr val="254B99"/>
    <a:srgbClr val="DADDEF"/>
    <a:srgbClr val="F8FAFF"/>
    <a:srgbClr val="FFFFFF"/>
    <a:srgbClr val="4F81BD"/>
    <a:srgbClr val="112756"/>
    <a:srgbClr val="1B3874"/>
    <a:srgbClr val="F8F8FE"/>
    <a:srgbClr val="285E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3" autoAdjust="0"/>
    <p:restoredTop sz="90343"/>
  </p:normalViewPr>
  <p:slideViewPr>
    <p:cSldViewPr>
      <p:cViewPr>
        <p:scale>
          <a:sx n="28" d="100"/>
          <a:sy n="28" d="100"/>
        </p:scale>
        <p:origin x="1352" y="-1392"/>
      </p:cViewPr>
      <p:guideLst>
        <p:guide orient="horz" pos="6134"/>
        <p:guide pos="13680"/>
        <p:guide orient="horz" pos="8763"/>
        <p:guide orient="horz" pos="7157"/>
        <p:guide orient="horz" pos="102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3T19:30:50.604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0 107 16383,'83'0'0,"-1"0"0,1 0 0,-1 0 0,1 0 0,13 0 0,1 0 0,-8 0 0,-20 0 0,8 0 0,22 0 0,-22 0 0,-1 0 0,-7 0 0,1 0 0,-23 0 0,22 0 0,18 0 0,-6 0 0,14 0 0,4 0 0,-22 0 0,-24 0 0,1 0 0,0 0 0,-1 0 0,1 0 0,-1 0 0,1 3 0,0-6 0,0-20 0,-2-1 0,25 12 0,-26-13 0,-3 2 0,-1 23 0,22 0 0,-30 0 0,30 0 0,-22 0 0,23 0 0,-31 0 0,0 0 0,1 0 0,-1 0 0,1 0 0,-1 0 0,0 0 0,1 0 0,-1 0 0,30 0 0,8 0 0,-24 0 0,1 0 0,0 0 0,-1 0 0,1 0 0,-1 0 0,2 0 0,-2 0 0,23 0 0,24 0 0,-54 0 0,24 0 0,-31 0 0,1 0 0,-1 0 0,0 0 0,1 0 0,-1 0 0,0 0 0,1 0 0,-4 0 0,2 0 0,-1 0 0,2 0 0,-3 0 0,-1 0 0,-17 0 0,-5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3T19:30:52.455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1 176 16383,'91'0'0,"-26"0"0,7 0 0,-4 0 0,6 0 0,0 0 0,-3 0 0,-1 0 0,6 0 0,-1 0 0,7 0 0,-1 0 0,-6 0 0,-1 0 0,-5 0 0,4 0 0,2 0 0,5 0 0,0 0 0,-5 0 0,-1 0 0,-5 0 0,3 0 0,12 0 0,3 0 0,-3 0 0,-15 0 0,-2 0 0,-3 0 0,17 0 0,-2 0 0,18 0 0,-3 0 0,-34 0 0,-3 0 0,4 0 0,-2 0 0,40 0 0,-52 0 0,22 0 0,1 0 0,-24 0 0,24 0 0,-1 0 0,8 0 0,-24 0 0,0 0 0,24 0 0,22 0 0,-46-48 0,18 36 0,-25-35 0,-7 47 0,0 0 0,31 0 0,-23 0 0,22-18 0,-29 14 0,29-13 0,-22 17 0,52 0 0,-52 0 0,23 0 0,-31 0 0,0 0 0,1 0 0,-1 0 0,0 0 0,-3 0 0,-1 0 0,-30-13 0,-8-3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3T19:30:54.054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0 147 16383,'54'0'0,"0"0"0,9 0 0,8 0 0,0 0 0,3 0 0,2 0 0,4 0 0,-2 0 0,4 0 0,2 0 0,-1 0 0,0 0 0,0 0 0,-1 0 0,-2 0 0,11 0 0,-2 0 0,3 0 0,-14 0 0,3 0 0,-2 0 0,-4 0 0,-1 0 0,-4 0 0,2 0 0,12 0 0,2 0 0,2 0 0,-12 0 0,2 0 0,0 0 0,-4 0 0,3 0 0,-3 0 0,2 0 0,13 0 0,3 0 0,-10 0 0,-3 0 0,-9 0 0,-14 0 0,-5 0 0,26 0 0,-7 0 0,-25-47 0,-4 35 0,2-36 0,-9 48 0,-16-17 0,10 12 0,-10-12 0,14 17 0,4 0 0,0 0 0,4 0 0,-1 0 0,0 0 0,30 0 0,-22 0 0,22 0 0,-33 0 0,-14 0 0,-8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048DD6F-BBD0-554C-8053-E8F75C8A89A5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9663" y="696913"/>
            <a:ext cx="4662487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C53832F-CD2C-BC4C-9ABA-0A20B70F9C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06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1pPr>
    <a:lvl2pPr marL="489844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2pPr>
    <a:lvl3pPr marL="979688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3pPr>
    <a:lvl4pPr marL="1469532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4pPr>
    <a:lvl5pPr marL="1959376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5pPr>
    <a:lvl6pPr marL="2449220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6pPr>
    <a:lvl7pPr marL="2939064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7pPr>
    <a:lvl8pPr marL="3428909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8pPr>
    <a:lvl9pPr marL="3918753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Chromosome 1 figure: https://</a:t>
            </a:r>
            <a:r>
              <a:rPr lang="en-US" dirty="0" err="1"/>
              <a:t>www.ncbi.nlm.nih.gov</a:t>
            </a:r>
            <a:r>
              <a:rPr lang="en-US" dirty="0"/>
              <a:t>/books/NBK22266/</a:t>
            </a:r>
          </a:p>
          <a:p>
            <a:endParaRPr lang="en-US" dirty="0"/>
          </a:p>
          <a:p>
            <a:r>
              <a:rPr lang="en-US" dirty="0"/>
              <a:t>SOURCES: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grc</a:t>
            </a:r>
            <a:r>
              <a:rPr lang="en-US" dirty="0"/>
              <a:t>/help/</a:t>
            </a:r>
            <a:r>
              <a:rPr lang="en-US" dirty="0" err="1"/>
              <a:t>faq</a:t>
            </a:r>
            <a:r>
              <a:rPr lang="en-US" dirty="0"/>
              <a:t>/#human-reference-genome-individuals</a:t>
            </a:r>
          </a:p>
          <a:p>
            <a:r>
              <a:rPr lang="en-US" dirty="0"/>
              <a:t>https://</a:t>
            </a:r>
            <a:r>
              <a:rPr lang="en-US" dirty="0" err="1"/>
              <a:t>ashpublications.org</a:t>
            </a:r>
            <a:r>
              <a:rPr lang="en-US" dirty="0"/>
              <a:t>/blood/article/133/17/1814/275900/Blood-group-genotyping</a:t>
            </a:r>
          </a:p>
          <a:p>
            <a:r>
              <a:rPr lang="en-US" dirty="0"/>
              <a:t>https://</a:t>
            </a:r>
            <a:r>
              <a:rPr lang="en-US" dirty="0" err="1"/>
              <a:t>www.internationalgenome.org</a:t>
            </a:r>
            <a:r>
              <a:rPr lang="en-US" dirty="0"/>
              <a:t>/announcements/3202-samples-at-high-coverage-from-NYGC/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3832F-CD2C-BC4C-9ABA-0A20B70F9CE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40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7550" y="10084017"/>
            <a:ext cx="36918900" cy="69581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15100" y="18394680"/>
            <a:ext cx="30403800" cy="8295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42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84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27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569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712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854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9968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139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7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65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89650" y="1299957"/>
            <a:ext cx="9772650" cy="2769721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1700" y="1299957"/>
            <a:ext cx="28594050" cy="276972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47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8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0988" y="20859329"/>
            <a:ext cx="36918900" cy="6447155"/>
          </a:xfrm>
        </p:spPr>
        <p:txBody>
          <a:bodyPr anchor="t"/>
          <a:lstStyle>
            <a:lvl1pPr algn="l">
              <a:defRPr sz="1875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0988" y="13758446"/>
            <a:ext cx="36918900" cy="7100884"/>
          </a:xfrm>
        </p:spPr>
        <p:txBody>
          <a:bodyPr anchor="b"/>
          <a:lstStyle>
            <a:lvl1pPr marL="0" indent="0">
              <a:buNone/>
              <a:defRPr sz="9328">
                <a:solidFill>
                  <a:schemeClr val="tx1">
                    <a:tint val="75000"/>
                  </a:schemeClr>
                </a:solidFill>
              </a:defRPr>
            </a:lvl1pPr>
            <a:lvl2pPr marL="2142403" indent="0">
              <a:buNone/>
              <a:defRPr sz="8405">
                <a:solidFill>
                  <a:schemeClr val="tx1">
                    <a:tint val="75000"/>
                  </a:schemeClr>
                </a:solidFill>
              </a:defRPr>
            </a:lvl2pPr>
            <a:lvl3pPr marL="4284806" indent="0">
              <a:buNone/>
              <a:defRPr sz="7482">
                <a:solidFill>
                  <a:schemeClr val="tx1">
                    <a:tint val="75000"/>
                  </a:schemeClr>
                </a:solidFill>
              </a:defRPr>
            </a:lvl3pPr>
            <a:lvl4pPr marL="6427209" indent="0">
              <a:buNone/>
              <a:defRPr sz="6561">
                <a:solidFill>
                  <a:schemeClr val="tx1">
                    <a:tint val="75000"/>
                  </a:schemeClr>
                </a:solidFill>
              </a:defRPr>
            </a:lvl4pPr>
            <a:lvl5pPr marL="8569612" indent="0">
              <a:buNone/>
              <a:defRPr sz="6561">
                <a:solidFill>
                  <a:schemeClr val="tx1">
                    <a:tint val="75000"/>
                  </a:schemeClr>
                </a:solidFill>
              </a:defRPr>
            </a:lvl5pPr>
            <a:lvl6pPr marL="10712014" indent="0">
              <a:buNone/>
              <a:defRPr sz="6561">
                <a:solidFill>
                  <a:schemeClr val="tx1">
                    <a:tint val="75000"/>
                  </a:schemeClr>
                </a:solidFill>
              </a:defRPr>
            </a:lvl6pPr>
            <a:lvl7pPr marL="12854418" indent="0">
              <a:buNone/>
              <a:defRPr sz="6561">
                <a:solidFill>
                  <a:schemeClr val="tx1">
                    <a:tint val="75000"/>
                  </a:schemeClr>
                </a:solidFill>
              </a:defRPr>
            </a:lvl7pPr>
            <a:lvl8pPr marL="14996821" indent="0">
              <a:buNone/>
              <a:defRPr sz="6561">
                <a:solidFill>
                  <a:schemeClr val="tx1">
                    <a:tint val="75000"/>
                  </a:schemeClr>
                </a:solidFill>
              </a:defRPr>
            </a:lvl8pPr>
            <a:lvl9pPr marL="17139224" indent="0">
              <a:buNone/>
              <a:defRPr sz="65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34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1700" y="7574285"/>
            <a:ext cx="19183350" cy="21422891"/>
          </a:xfrm>
        </p:spPr>
        <p:txBody>
          <a:bodyPr/>
          <a:lstStyle>
            <a:lvl1pPr>
              <a:defRPr sz="13121"/>
            </a:lvl1pPr>
            <a:lvl2pPr>
              <a:defRPr sz="11275"/>
            </a:lvl2pPr>
            <a:lvl3pPr>
              <a:defRPr sz="9328"/>
            </a:lvl3pPr>
            <a:lvl4pPr>
              <a:defRPr sz="8405"/>
            </a:lvl4pPr>
            <a:lvl5pPr>
              <a:defRPr sz="8405"/>
            </a:lvl5pPr>
            <a:lvl6pPr>
              <a:defRPr sz="8405"/>
            </a:lvl6pPr>
            <a:lvl7pPr>
              <a:defRPr sz="8405"/>
            </a:lvl7pPr>
            <a:lvl8pPr>
              <a:defRPr sz="8405"/>
            </a:lvl8pPr>
            <a:lvl9pPr>
              <a:defRPr sz="84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78950" y="7574285"/>
            <a:ext cx="19183350" cy="21422891"/>
          </a:xfrm>
        </p:spPr>
        <p:txBody>
          <a:bodyPr/>
          <a:lstStyle>
            <a:lvl1pPr>
              <a:defRPr sz="13121"/>
            </a:lvl1pPr>
            <a:lvl2pPr>
              <a:defRPr sz="11275"/>
            </a:lvl2pPr>
            <a:lvl3pPr>
              <a:defRPr sz="9328"/>
            </a:lvl3pPr>
            <a:lvl4pPr>
              <a:defRPr sz="8405"/>
            </a:lvl4pPr>
            <a:lvl5pPr>
              <a:defRPr sz="8405"/>
            </a:lvl5pPr>
            <a:lvl6pPr>
              <a:defRPr sz="8405"/>
            </a:lvl6pPr>
            <a:lvl7pPr>
              <a:defRPr sz="8405"/>
            </a:lvl7pPr>
            <a:lvl8pPr>
              <a:defRPr sz="8405"/>
            </a:lvl8pPr>
            <a:lvl9pPr>
              <a:defRPr sz="84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1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7266201"/>
            <a:ext cx="19190893" cy="3028208"/>
          </a:xfrm>
        </p:spPr>
        <p:txBody>
          <a:bodyPr anchor="b"/>
          <a:lstStyle>
            <a:lvl1pPr marL="0" indent="0">
              <a:buNone/>
              <a:defRPr sz="11275" b="1"/>
            </a:lvl1pPr>
            <a:lvl2pPr marL="2142403" indent="0">
              <a:buNone/>
              <a:defRPr sz="9328" b="1"/>
            </a:lvl2pPr>
            <a:lvl3pPr marL="4284806" indent="0">
              <a:buNone/>
              <a:defRPr sz="8405" b="1"/>
            </a:lvl3pPr>
            <a:lvl4pPr marL="6427209" indent="0">
              <a:buNone/>
              <a:defRPr sz="7482" b="1"/>
            </a:lvl4pPr>
            <a:lvl5pPr marL="8569612" indent="0">
              <a:buNone/>
              <a:defRPr sz="7482" b="1"/>
            </a:lvl5pPr>
            <a:lvl6pPr marL="10712014" indent="0">
              <a:buNone/>
              <a:defRPr sz="7482" b="1"/>
            </a:lvl6pPr>
            <a:lvl7pPr marL="12854418" indent="0">
              <a:buNone/>
              <a:defRPr sz="7482" b="1"/>
            </a:lvl7pPr>
            <a:lvl8pPr marL="14996821" indent="0">
              <a:buNone/>
              <a:defRPr sz="7482" b="1"/>
            </a:lvl8pPr>
            <a:lvl9pPr marL="17139224" indent="0">
              <a:buNone/>
              <a:defRPr sz="748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1700" y="10294409"/>
            <a:ext cx="19190893" cy="18702762"/>
          </a:xfrm>
        </p:spPr>
        <p:txBody>
          <a:bodyPr/>
          <a:lstStyle>
            <a:lvl1pPr>
              <a:defRPr sz="11275"/>
            </a:lvl1pPr>
            <a:lvl2pPr>
              <a:defRPr sz="9328"/>
            </a:lvl2pPr>
            <a:lvl3pPr>
              <a:defRPr sz="8405"/>
            </a:lvl3pPr>
            <a:lvl4pPr>
              <a:defRPr sz="7482"/>
            </a:lvl4pPr>
            <a:lvl5pPr>
              <a:defRPr sz="7482"/>
            </a:lvl5pPr>
            <a:lvl6pPr>
              <a:defRPr sz="7482"/>
            </a:lvl6pPr>
            <a:lvl7pPr>
              <a:defRPr sz="7482"/>
            </a:lvl7pPr>
            <a:lvl8pPr>
              <a:defRPr sz="7482"/>
            </a:lvl8pPr>
            <a:lvl9pPr>
              <a:defRPr sz="748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063872" y="7266201"/>
            <a:ext cx="19198432" cy="3028208"/>
          </a:xfrm>
        </p:spPr>
        <p:txBody>
          <a:bodyPr anchor="b"/>
          <a:lstStyle>
            <a:lvl1pPr marL="0" indent="0">
              <a:buNone/>
              <a:defRPr sz="11275" b="1"/>
            </a:lvl1pPr>
            <a:lvl2pPr marL="2142403" indent="0">
              <a:buNone/>
              <a:defRPr sz="9328" b="1"/>
            </a:lvl2pPr>
            <a:lvl3pPr marL="4284806" indent="0">
              <a:buNone/>
              <a:defRPr sz="8405" b="1"/>
            </a:lvl3pPr>
            <a:lvl4pPr marL="6427209" indent="0">
              <a:buNone/>
              <a:defRPr sz="7482" b="1"/>
            </a:lvl4pPr>
            <a:lvl5pPr marL="8569612" indent="0">
              <a:buNone/>
              <a:defRPr sz="7482" b="1"/>
            </a:lvl5pPr>
            <a:lvl6pPr marL="10712014" indent="0">
              <a:buNone/>
              <a:defRPr sz="7482" b="1"/>
            </a:lvl6pPr>
            <a:lvl7pPr marL="12854418" indent="0">
              <a:buNone/>
              <a:defRPr sz="7482" b="1"/>
            </a:lvl7pPr>
            <a:lvl8pPr marL="14996821" indent="0">
              <a:buNone/>
              <a:defRPr sz="7482" b="1"/>
            </a:lvl8pPr>
            <a:lvl9pPr marL="17139224" indent="0">
              <a:buNone/>
              <a:defRPr sz="748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063872" y="10294409"/>
            <a:ext cx="19198432" cy="18702762"/>
          </a:xfrm>
        </p:spPr>
        <p:txBody>
          <a:bodyPr/>
          <a:lstStyle>
            <a:lvl1pPr>
              <a:defRPr sz="11275"/>
            </a:lvl1pPr>
            <a:lvl2pPr>
              <a:defRPr sz="9328"/>
            </a:lvl2pPr>
            <a:lvl3pPr>
              <a:defRPr sz="8405"/>
            </a:lvl3pPr>
            <a:lvl4pPr>
              <a:defRPr sz="7482"/>
            </a:lvl4pPr>
            <a:lvl5pPr>
              <a:defRPr sz="7482"/>
            </a:lvl5pPr>
            <a:lvl6pPr>
              <a:defRPr sz="7482"/>
            </a:lvl6pPr>
            <a:lvl7pPr>
              <a:defRPr sz="7482"/>
            </a:lvl7pPr>
            <a:lvl8pPr>
              <a:defRPr sz="7482"/>
            </a:lvl8pPr>
            <a:lvl9pPr>
              <a:defRPr sz="748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62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49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0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5" y="1292436"/>
            <a:ext cx="14289488" cy="5500370"/>
          </a:xfrm>
        </p:spPr>
        <p:txBody>
          <a:bodyPr anchor="b"/>
          <a:lstStyle>
            <a:lvl1pPr algn="l">
              <a:defRPr sz="932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1488" y="1292441"/>
            <a:ext cx="24280813" cy="27704737"/>
          </a:xfrm>
        </p:spPr>
        <p:txBody>
          <a:bodyPr/>
          <a:lstStyle>
            <a:lvl1pPr>
              <a:defRPr sz="14966"/>
            </a:lvl1pPr>
            <a:lvl2pPr>
              <a:defRPr sz="13121"/>
            </a:lvl2pPr>
            <a:lvl3pPr>
              <a:defRPr sz="11275"/>
            </a:lvl3pPr>
            <a:lvl4pPr>
              <a:defRPr sz="9328"/>
            </a:lvl4pPr>
            <a:lvl5pPr>
              <a:defRPr sz="9328"/>
            </a:lvl5pPr>
            <a:lvl6pPr>
              <a:defRPr sz="9328"/>
            </a:lvl6pPr>
            <a:lvl7pPr>
              <a:defRPr sz="9328"/>
            </a:lvl7pPr>
            <a:lvl8pPr>
              <a:defRPr sz="9328"/>
            </a:lvl8pPr>
            <a:lvl9pPr>
              <a:defRPr sz="932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1705" y="6792811"/>
            <a:ext cx="14289488" cy="22204367"/>
          </a:xfrm>
        </p:spPr>
        <p:txBody>
          <a:bodyPr/>
          <a:lstStyle>
            <a:lvl1pPr marL="0" indent="0">
              <a:buNone/>
              <a:defRPr sz="6561"/>
            </a:lvl1pPr>
            <a:lvl2pPr marL="2142403" indent="0">
              <a:buNone/>
              <a:defRPr sz="5638"/>
            </a:lvl2pPr>
            <a:lvl3pPr marL="4284806" indent="0">
              <a:buNone/>
              <a:defRPr sz="4715"/>
            </a:lvl3pPr>
            <a:lvl4pPr marL="6427209" indent="0">
              <a:buNone/>
              <a:defRPr sz="4203"/>
            </a:lvl4pPr>
            <a:lvl5pPr marL="8569612" indent="0">
              <a:buNone/>
              <a:defRPr sz="4203"/>
            </a:lvl5pPr>
            <a:lvl6pPr marL="10712014" indent="0">
              <a:buNone/>
              <a:defRPr sz="4203"/>
            </a:lvl6pPr>
            <a:lvl7pPr marL="12854418" indent="0">
              <a:buNone/>
              <a:defRPr sz="4203"/>
            </a:lvl7pPr>
            <a:lvl8pPr marL="14996821" indent="0">
              <a:buNone/>
              <a:defRPr sz="4203"/>
            </a:lvl8pPr>
            <a:lvl9pPr marL="17139224" indent="0">
              <a:buNone/>
              <a:defRPr sz="42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5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3368" y="22722842"/>
            <a:ext cx="26060400" cy="2682562"/>
          </a:xfrm>
        </p:spPr>
        <p:txBody>
          <a:bodyPr anchor="b"/>
          <a:lstStyle>
            <a:lvl1pPr algn="l">
              <a:defRPr sz="932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513368" y="2900469"/>
            <a:ext cx="26060400" cy="19476720"/>
          </a:xfrm>
        </p:spPr>
        <p:txBody>
          <a:bodyPr/>
          <a:lstStyle>
            <a:lvl1pPr marL="0" indent="0">
              <a:buNone/>
              <a:defRPr sz="14966"/>
            </a:lvl1pPr>
            <a:lvl2pPr marL="2142403" indent="0">
              <a:buNone/>
              <a:defRPr sz="13121"/>
            </a:lvl2pPr>
            <a:lvl3pPr marL="4284806" indent="0">
              <a:buNone/>
              <a:defRPr sz="11275"/>
            </a:lvl3pPr>
            <a:lvl4pPr marL="6427209" indent="0">
              <a:buNone/>
              <a:defRPr sz="9328"/>
            </a:lvl4pPr>
            <a:lvl5pPr marL="8569612" indent="0">
              <a:buNone/>
              <a:defRPr sz="9328"/>
            </a:lvl5pPr>
            <a:lvl6pPr marL="10712014" indent="0">
              <a:buNone/>
              <a:defRPr sz="9328"/>
            </a:lvl6pPr>
            <a:lvl7pPr marL="12854418" indent="0">
              <a:buNone/>
              <a:defRPr sz="9328"/>
            </a:lvl7pPr>
            <a:lvl8pPr marL="14996821" indent="0">
              <a:buNone/>
              <a:defRPr sz="9328"/>
            </a:lvl8pPr>
            <a:lvl9pPr marL="17139224" indent="0">
              <a:buNone/>
              <a:defRPr sz="932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13368" y="25405404"/>
            <a:ext cx="26060400" cy="3809679"/>
          </a:xfrm>
        </p:spPr>
        <p:txBody>
          <a:bodyPr/>
          <a:lstStyle>
            <a:lvl1pPr marL="0" indent="0">
              <a:buNone/>
              <a:defRPr sz="6561"/>
            </a:lvl1pPr>
            <a:lvl2pPr marL="2142403" indent="0">
              <a:buNone/>
              <a:defRPr sz="5638"/>
            </a:lvl2pPr>
            <a:lvl3pPr marL="4284806" indent="0">
              <a:buNone/>
              <a:defRPr sz="4715"/>
            </a:lvl3pPr>
            <a:lvl4pPr marL="6427209" indent="0">
              <a:buNone/>
              <a:defRPr sz="4203"/>
            </a:lvl4pPr>
            <a:lvl5pPr marL="8569612" indent="0">
              <a:buNone/>
              <a:defRPr sz="4203"/>
            </a:lvl5pPr>
            <a:lvl6pPr marL="10712014" indent="0">
              <a:buNone/>
              <a:defRPr sz="4203"/>
            </a:lvl6pPr>
            <a:lvl7pPr marL="12854418" indent="0">
              <a:buNone/>
              <a:defRPr sz="4203"/>
            </a:lvl7pPr>
            <a:lvl8pPr marL="14996821" indent="0">
              <a:buNone/>
              <a:defRPr sz="4203"/>
            </a:lvl8pPr>
            <a:lvl9pPr marL="17139224" indent="0">
              <a:buNone/>
              <a:defRPr sz="42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79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1299952"/>
            <a:ext cx="39090600" cy="5410200"/>
          </a:xfrm>
          <a:prstGeom prst="rect">
            <a:avLst/>
          </a:prstGeom>
        </p:spPr>
        <p:txBody>
          <a:bodyPr vert="horz" lIns="418009" tIns="209004" rIns="418009" bIns="20900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7574285"/>
            <a:ext cx="39090600" cy="21422891"/>
          </a:xfrm>
          <a:prstGeom prst="rect">
            <a:avLst/>
          </a:prstGeom>
        </p:spPr>
        <p:txBody>
          <a:bodyPr vert="horz" lIns="418009" tIns="209004" rIns="418009" bIns="20900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71700" y="30086728"/>
            <a:ext cx="10134600" cy="172825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l">
              <a:defRPr sz="56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65B8E-E196-472C-A9F8-02B9F3BA7D23}" type="datetimeFigureOut">
              <a:rPr lang="en-US" smtClean="0"/>
              <a:pPr/>
              <a:t>8/3/21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839950" y="30086728"/>
            <a:ext cx="13754100" cy="172825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ctr">
              <a:defRPr sz="56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127700" y="30086728"/>
            <a:ext cx="10134600" cy="172825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r">
              <a:defRPr sz="56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01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284806" rtl="0" eaLnBrk="1" latinLnBrk="0" hangingPunct="1">
        <a:spcBef>
          <a:spcPct val="0"/>
        </a:spcBef>
        <a:buNone/>
        <a:defRPr sz="206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6802" indent="-1606802" algn="l" defTabSz="4284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4966" kern="1200">
          <a:solidFill>
            <a:schemeClr val="tx1"/>
          </a:solidFill>
          <a:latin typeface="+mn-lt"/>
          <a:ea typeface="+mn-ea"/>
          <a:cs typeface="+mn-cs"/>
        </a:defRPr>
      </a:lvl1pPr>
      <a:lvl2pPr marL="3481405" indent="-1339003" algn="l" defTabSz="4284806" rtl="0" eaLnBrk="1" latinLnBrk="0" hangingPunct="1">
        <a:spcBef>
          <a:spcPct val="20000"/>
        </a:spcBef>
        <a:buFont typeface="Arial" panose="020B0604020202020204" pitchFamily="34" charset="0"/>
        <a:buChar char="–"/>
        <a:defRPr sz="13121" kern="1200">
          <a:solidFill>
            <a:schemeClr val="tx1"/>
          </a:solidFill>
          <a:latin typeface="+mn-lt"/>
          <a:ea typeface="+mn-ea"/>
          <a:cs typeface="+mn-cs"/>
        </a:defRPr>
      </a:lvl2pPr>
      <a:lvl3pPr marL="5356007" indent="-1071202" algn="l" defTabSz="4284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75" kern="1200">
          <a:solidFill>
            <a:schemeClr val="tx1"/>
          </a:solidFill>
          <a:latin typeface="+mn-lt"/>
          <a:ea typeface="+mn-ea"/>
          <a:cs typeface="+mn-cs"/>
        </a:defRPr>
      </a:lvl3pPr>
      <a:lvl4pPr marL="7498410" indent="-1071202" algn="l" defTabSz="4284806" rtl="0" eaLnBrk="1" latinLnBrk="0" hangingPunct="1">
        <a:spcBef>
          <a:spcPct val="20000"/>
        </a:spcBef>
        <a:buFont typeface="Arial" panose="020B0604020202020204" pitchFamily="34" charset="0"/>
        <a:buChar char="–"/>
        <a:defRPr sz="9328" kern="1200">
          <a:solidFill>
            <a:schemeClr val="tx1"/>
          </a:solidFill>
          <a:latin typeface="+mn-lt"/>
          <a:ea typeface="+mn-ea"/>
          <a:cs typeface="+mn-cs"/>
        </a:defRPr>
      </a:lvl4pPr>
      <a:lvl5pPr marL="9640813" indent="-1071202" algn="l" defTabSz="4284806" rtl="0" eaLnBrk="1" latinLnBrk="0" hangingPunct="1">
        <a:spcBef>
          <a:spcPct val="20000"/>
        </a:spcBef>
        <a:buFont typeface="Arial" panose="020B0604020202020204" pitchFamily="34" charset="0"/>
        <a:buChar char="»"/>
        <a:defRPr sz="9328" kern="1200">
          <a:solidFill>
            <a:schemeClr val="tx1"/>
          </a:solidFill>
          <a:latin typeface="+mn-lt"/>
          <a:ea typeface="+mn-ea"/>
          <a:cs typeface="+mn-cs"/>
        </a:defRPr>
      </a:lvl5pPr>
      <a:lvl6pPr marL="11783216" indent="-1071202" algn="l" defTabSz="4284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9328" kern="1200">
          <a:solidFill>
            <a:schemeClr val="tx1"/>
          </a:solidFill>
          <a:latin typeface="+mn-lt"/>
          <a:ea typeface="+mn-ea"/>
          <a:cs typeface="+mn-cs"/>
        </a:defRPr>
      </a:lvl6pPr>
      <a:lvl7pPr marL="13925620" indent="-1071202" algn="l" defTabSz="4284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9328" kern="1200">
          <a:solidFill>
            <a:schemeClr val="tx1"/>
          </a:solidFill>
          <a:latin typeface="+mn-lt"/>
          <a:ea typeface="+mn-ea"/>
          <a:cs typeface="+mn-cs"/>
        </a:defRPr>
      </a:lvl7pPr>
      <a:lvl8pPr marL="16068023" indent="-1071202" algn="l" defTabSz="4284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9328" kern="1200">
          <a:solidFill>
            <a:schemeClr val="tx1"/>
          </a:solidFill>
          <a:latin typeface="+mn-lt"/>
          <a:ea typeface="+mn-ea"/>
          <a:cs typeface="+mn-cs"/>
        </a:defRPr>
      </a:lvl8pPr>
      <a:lvl9pPr marL="18210426" indent="-1071202" algn="l" defTabSz="4284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93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1pPr>
      <a:lvl2pPr marL="2142403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2pPr>
      <a:lvl3pPr marL="4284806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3pPr>
      <a:lvl4pPr marL="6427209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4pPr>
      <a:lvl5pPr marL="8569612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5pPr>
      <a:lvl6pPr marL="10712014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6pPr>
      <a:lvl7pPr marL="12854418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7pPr>
      <a:lvl8pPr marL="14996821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8pPr>
      <a:lvl9pPr marL="17139224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customXml" Target="../ink/ink1.xm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5.wdp"/><Relationship Id="rId7" Type="http://schemas.openxmlformats.org/officeDocument/2006/relationships/image" Target="../media/image16.png"/><Relationship Id="rId12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4.png"/><Relationship Id="rId5" Type="http://schemas.microsoft.com/office/2007/relationships/hdphoto" Target="../media/hdphoto6.wdp"/><Relationship Id="rId10" Type="http://schemas.microsoft.com/office/2007/relationships/hdphoto" Target="../media/hdphoto8.wdp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33125CC-BA3C-C04C-B55C-3649DF43C3E7}"/>
              </a:ext>
            </a:extLst>
          </p:cNvPr>
          <p:cNvGrpSpPr/>
          <p:nvPr/>
        </p:nvGrpSpPr>
        <p:grpSpPr>
          <a:xfrm>
            <a:off x="12445986" y="7097467"/>
            <a:ext cx="18666808" cy="17154136"/>
            <a:chOff x="12445986" y="7097467"/>
            <a:chExt cx="18666808" cy="17154136"/>
          </a:xfrm>
        </p:grpSpPr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BEEEEEF1-D54C-3D44-97DA-B0080C5DDE1F}"/>
                </a:ext>
              </a:extLst>
            </p:cNvPr>
            <p:cNvGrpSpPr/>
            <p:nvPr/>
          </p:nvGrpSpPr>
          <p:grpSpPr>
            <a:xfrm>
              <a:off x="25654887" y="7110283"/>
              <a:ext cx="5434707" cy="15991133"/>
              <a:chOff x="12297284" y="6858000"/>
              <a:chExt cx="13055941" cy="16832397"/>
            </a:xfrm>
          </p:grpSpPr>
          <p:sp>
            <p:nvSpPr>
              <p:cNvPr id="406" name="Rectangle 405">
                <a:extLst>
                  <a:ext uri="{FF2B5EF4-FFF2-40B4-BE49-F238E27FC236}">
                    <a16:creationId xmlns:a16="http://schemas.microsoft.com/office/drawing/2014/main" id="{EDC8E21B-0667-194F-AEBA-BBC2CF054E5B}"/>
                  </a:ext>
                </a:extLst>
              </p:cNvPr>
              <p:cNvSpPr/>
              <p:nvPr/>
            </p:nvSpPr>
            <p:spPr>
              <a:xfrm>
                <a:off x="12297284" y="7162800"/>
                <a:ext cx="13044751" cy="16341184"/>
              </a:xfrm>
              <a:prstGeom prst="rect">
                <a:avLst/>
              </a:prstGeom>
              <a:solidFill>
                <a:srgbClr val="DADDEF"/>
              </a:solidFill>
              <a:ln>
                <a:solidFill>
                  <a:srgbClr val="DAD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Rounded Rectangle 406">
                <a:extLst>
                  <a:ext uri="{FF2B5EF4-FFF2-40B4-BE49-F238E27FC236}">
                    <a16:creationId xmlns:a16="http://schemas.microsoft.com/office/drawing/2014/main" id="{CBD1C10C-CC98-C94D-A636-F4522D7A4E59}"/>
                  </a:ext>
                </a:extLst>
              </p:cNvPr>
              <p:cNvSpPr/>
              <p:nvPr/>
            </p:nvSpPr>
            <p:spPr>
              <a:xfrm>
                <a:off x="12297285" y="6858000"/>
                <a:ext cx="13055940" cy="914857"/>
              </a:xfrm>
              <a:prstGeom prst="roundRect">
                <a:avLst/>
              </a:prstGeom>
              <a:solidFill>
                <a:srgbClr val="8A8C9C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Description</a:t>
                </a:r>
              </a:p>
            </p:txBody>
          </p:sp>
          <p:sp>
            <p:nvSpPr>
              <p:cNvPr id="408" name="Rounded Rectangle 407">
                <a:extLst>
                  <a:ext uri="{FF2B5EF4-FFF2-40B4-BE49-F238E27FC236}">
                    <a16:creationId xmlns:a16="http://schemas.microsoft.com/office/drawing/2014/main" id="{B1941296-2652-0E4E-9C11-34F41C8C2953}"/>
                  </a:ext>
                </a:extLst>
              </p:cNvPr>
              <p:cNvSpPr/>
              <p:nvPr/>
            </p:nvSpPr>
            <p:spPr>
              <a:xfrm>
                <a:off x="12297284" y="22775540"/>
                <a:ext cx="13055940" cy="914857"/>
              </a:xfrm>
              <a:prstGeom prst="roundRect">
                <a:avLst/>
              </a:prstGeom>
              <a:solidFill>
                <a:srgbClr val="DADDEF"/>
              </a:solidFill>
              <a:ln>
                <a:solidFill>
                  <a:srgbClr val="DAD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323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9D5A3B5-96AA-A047-AB5F-0FD52B0B0C07}"/>
                </a:ext>
              </a:extLst>
            </p:cNvPr>
            <p:cNvGrpSpPr/>
            <p:nvPr/>
          </p:nvGrpSpPr>
          <p:grpSpPr>
            <a:xfrm>
              <a:off x="12445986" y="7097467"/>
              <a:ext cx="13055941" cy="15991133"/>
              <a:chOff x="12297284" y="6858000"/>
              <a:chExt cx="13055941" cy="16832397"/>
            </a:xfrm>
          </p:grpSpPr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CF5751B8-D801-3445-85BD-2E48834CAE76}"/>
                  </a:ext>
                </a:extLst>
              </p:cNvPr>
              <p:cNvSpPr/>
              <p:nvPr/>
            </p:nvSpPr>
            <p:spPr>
              <a:xfrm>
                <a:off x="12297284" y="7162800"/>
                <a:ext cx="13055940" cy="16070168"/>
              </a:xfrm>
              <a:prstGeom prst="rect">
                <a:avLst/>
              </a:prstGeom>
              <a:solidFill>
                <a:srgbClr val="DADDEF"/>
              </a:solidFill>
              <a:ln>
                <a:solidFill>
                  <a:srgbClr val="DAD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ounded Rectangle 402">
                <a:extLst>
                  <a:ext uri="{FF2B5EF4-FFF2-40B4-BE49-F238E27FC236}">
                    <a16:creationId xmlns:a16="http://schemas.microsoft.com/office/drawing/2014/main" id="{971C2066-D1DF-324D-B071-0184C3118652}"/>
                  </a:ext>
                </a:extLst>
              </p:cNvPr>
              <p:cNvSpPr/>
              <p:nvPr/>
            </p:nvSpPr>
            <p:spPr>
              <a:xfrm>
                <a:off x="12297285" y="6858000"/>
                <a:ext cx="13055940" cy="914857"/>
              </a:xfrm>
              <a:prstGeom prst="roundRect">
                <a:avLst/>
              </a:prstGeom>
              <a:solidFill>
                <a:srgbClr val="8A8C9C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b="1" dirty="0">
                    <a:solidFill>
                      <a:schemeClr val="bg1"/>
                    </a:solidFill>
                  </a:rPr>
                  <a:t> Figure 1: </a:t>
                </a:r>
                <a:r>
                  <a:rPr lang="en-US" sz="4400" dirty="0">
                    <a:solidFill>
                      <a:schemeClr val="bg1"/>
                    </a:solidFill>
                  </a:rPr>
                  <a:t>Diagram of the </a:t>
                </a:r>
                <a:r>
                  <a:rPr lang="en-US" sz="4400" i="1" dirty="0" err="1">
                    <a:solidFill>
                      <a:schemeClr val="bg1"/>
                    </a:solidFill>
                  </a:rPr>
                  <a:t>HapPy</a:t>
                </a:r>
                <a:r>
                  <a:rPr lang="en-US" sz="4400" dirty="0">
                    <a:solidFill>
                      <a:schemeClr val="bg1"/>
                    </a:solidFill>
                  </a:rPr>
                  <a:t> Pipeline</a:t>
                </a:r>
              </a:p>
            </p:txBody>
          </p:sp>
          <p:sp>
            <p:nvSpPr>
              <p:cNvPr id="404" name="Rounded Rectangle 403">
                <a:extLst>
                  <a:ext uri="{FF2B5EF4-FFF2-40B4-BE49-F238E27FC236}">
                    <a16:creationId xmlns:a16="http://schemas.microsoft.com/office/drawing/2014/main" id="{370E0BC8-891E-3046-A272-0D9EFAF3A61F}"/>
                  </a:ext>
                </a:extLst>
              </p:cNvPr>
              <p:cNvSpPr/>
              <p:nvPr/>
            </p:nvSpPr>
            <p:spPr>
              <a:xfrm>
                <a:off x="12297284" y="22775540"/>
                <a:ext cx="13055940" cy="914857"/>
              </a:xfrm>
              <a:prstGeom prst="roundRect">
                <a:avLst/>
              </a:prstGeom>
              <a:solidFill>
                <a:srgbClr val="DADDEF"/>
              </a:solidFill>
              <a:ln>
                <a:solidFill>
                  <a:srgbClr val="DAD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39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30" name="Elbow Connector 129">
              <a:extLst>
                <a:ext uri="{FF2B5EF4-FFF2-40B4-BE49-F238E27FC236}">
                  <a16:creationId xmlns:a16="http://schemas.microsoft.com/office/drawing/2014/main" id="{A5E1F27E-0F19-994D-8075-6FE4722896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2590" y="8960912"/>
              <a:ext cx="720000" cy="2988000"/>
            </a:xfrm>
            <a:prstGeom prst="bentConnector3">
              <a:avLst>
                <a:gd name="adj1" fmla="val 6144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Elbow Connector 179">
              <a:extLst>
                <a:ext uri="{FF2B5EF4-FFF2-40B4-BE49-F238E27FC236}">
                  <a16:creationId xmlns:a16="http://schemas.microsoft.com/office/drawing/2014/main" id="{39E2DEB3-8116-ED41-AC73-3349C51AE25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8249877" y="15703713"/>
              <a:ext cx="13752000" cy="316800"/>
            </a:xfrm>
            <a:prstGeom prst="bentConnector3">
              <a:avLst>
                <a:gd name="adj1" fmla="val 99975"/>
              </a:avLst>
            </a:prstGeom>
            <a:ln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0436A9B-5153-A445-968D-C47AB4F121BA}"/>
                </a:ext>
              </a:extLst>
            </p:cNvPr>
            <p:cNvCxnSpPr>
              <a:cxnSpLocks/>
            </p:cNvCxnSpPr>
            <p:nvPr/>
          </p:nvCxnSpPr>
          <p:spPr>
            <a:xfrm>
              <a:off x="21177444" y="22008753"/>
              <a:ext cx="0" cy="723695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58351ED7-0B32-D246-BEB1-4926624F9B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84748" y="22732448"/>
              <a:ext cx="4113652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3" name="AutoShape 8363">
              <a:extLst>
                <a:ext uri="{FF2B5EF4-FFF2-40B4-BE49-F238E27FC236}">
                  <a16:creationId xmlns:a16="http://schemas.microsoft.com/office/drawing/2014/main" id="{97A97421-8869-1541-9E80-816EEF764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84747" y="22067312"/>
              <a:ext cx="3918575" cy="730782"/>
            </a:xfrm>
            <a:prstGeom prst="roundRect">
              <a:avLst>
                <a:gd name="adj" fmla="val 16667"/>
              </a:avLst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r>
                <a:rPr lang="en-US" sz="2800" dirty="0">
                  <a:latin typeface="+mj-lt"/>
                </a:rPr>
                <a:t>repeat for other genes</a:t>
              </a:r>
            </a:p>
          </p:txBody>
        </p: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14AE4186-48DB-9E49-A4C6-E54CB0E391F9}"/>
                </a:ext>
              </a:extLst>
            </p:cNvPr>
            <p:cNvGrpSpPr/>
            <p:nvPr/>
          </p:nvGrpSpPr>
          <p:grpSpPr>
            <a:xfrm>
              <a:off x="12761807" y="8343201"/>
              <a:ext cx="4837848" cy="4424309"/>
              <a:chOff x="17939200" y="9917507"/>
              <a:chExt cx="6626918" cy="4105760"/>
            </a:xfrm>
            <a:solidFill>
              <a:schemeClr val="bg1"/>
            </a:solidFill>
          </p:grpSpPr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1D54902B-CD58-CD4B-B92A-0E3057F112B8}"/>
                  </a:ext>
                </a:extLst>
              </p:cNvPr>
              <p:cNvSpPr/>
              <p:nvPr/>
            </p:nvSpPr>
            <p:spPr>
              <a:xfrm>
                <a:off x="17944286" y="10918186"/>
                <a:ext cx="6621831" cy="25407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AutoShape 8363">
                <a:extLst>
                  <a:ext uri="{FF2B5EF4-FFF2-40B4-BE49-F238E27FC236}">
                    <a16:creationId xmlns:a16="http://schemas.microsoft.com/office/drawing/2014/main" id="{B6A30645-734F-CA4D-9A61-57FBB2F6C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39200" y="9917507"/>
                <a:ext cx="6626918" cy="1413694"/>
              </a:xfrm>
              <a:prstGeom prst="roundRect">
                <a:avLst>
                  <a:gd name="adj" fmla="val 16667"/>
                </a:avLst>
              </a:prstGeom>
              <a:grpFill/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en-US" sz="332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412" name="AutoShape 8363">
                <a:extLst>
                  <a:ext uri="{FF2B5EF4-FFF2-40B4-BE49-F238E27FC236}">
                    <a16:creationId xmlns:a16="http://schemas.microsoft.com/office/drawing/2014/main" id="{AA45A389-18AE-4E41-BAB9-415F8794C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44286" y="12609573"/>
                <a:ext cx="6621831" cy="1413694"/>
              </a:xfrm>
              <a:prstGeom prst="roundRect">
                <a:avLst>
                  <a:gd name="adj" fmla="val 16667"/>
                </a:avLst>
              </a:prstGeom>
              <a:grpFill/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en-US" sz="332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DF664B7-FFA7-454E-9DC2-DFCB5103965C}"/>
                </a:ext>
              </a:extLst>
            </p:cNvPr>
            <p:cNvGrpSpPr/>
            <p:nvPr/>
          </p:nvGrpSpPr>
          <p:grpSpPr>
            <a:xfrm>
              <a:off x="18165848" y="8356400"/>
              <a:ext cx="6794329" cy="13665131"/>
              <a:chOff x="17879061" y="8156762"/>
              <a:chExt cx="6794329" cy="13665131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A9EB3B4-8D36-2F41-8B5D-463FF31004F5}"/>
                  </a:ext>
                </a:extLst>
              </p:cNvPr>
              <p:cNvGrpSpPr/>
              <p:nvPr/>
            </p:nvGrpSpPr>
            <p:grpSpPr>
              <a:xfrm>
                <a:off x="17879061" y="8156762"/>
                <a:ext cx="6794329" cy="13665131"/>
                <a:chOff x="17901863" y="8183140"/>
                <a:chExt cx="6626917" cy="13665131"/>
              </a:xfrm>
              <a:solidFill>
                <a:srgbClr val="2751A5"/>
              </a:solidFill>
            </p:grpSpPr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92672AE0-9B82-1E46-8332-B8179F8A0576}"/>
                    </a:ext>
                  </a:extLst>
                </p:cNvPr>
                <p:cNvSpPr/>
                <p:nvPr/>
              </p:nvSpPr>
              <p:spPr>
                <a:xfrm>
                  <a:off x="17906949" y="8680088"/>
                  <a:ext cx="6621830" cy="126843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AutoShape 8363">
                  <a:extLst>
                    <a:ext uri="{FF2B5EF4-FFF2-40B4-BE49-F238E27FC236}">
                      <a16:creationId xmlns:a16="http://schemas.microsoft.com/office/drawing/2014/main" id="{CECF32B7-B218-BB4F-834D-73F2751B22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901863" y="8183140"/>
                  <a:ext cx="6626917" cy="141369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2540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50000"/>
                    </a:spcBef>
                  </a:pPr>
                  <a:endParaRPr lang="en-US" sz="332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25" name="AutoShape 8363">
                  <a:extLst>
                    <a:ext uri="{FF2B5EF4-FFF2-40B4-BE49-F238E27FC236}">
                      <a16:creationId xmlns:a16="http://schemas.microsoft.com/office/drawing/2014/main" id="{1A34DE56-3108-A946-9C88-C6946E2FB9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906949" y="20434577"/>
                  <a:ext cx="6621830" cy="141369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2540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50000"/>
                    </a:spcBef>
                  </a:pPr>
                  <a:endParaRPr lang="en-US" sz="332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C8EF567-0B0C-AB4F-AEEC-D788837FF9BA}"/>
                  </a:ext>
                </a:extLst>
              </p:cNvPr>
              <p:cNvGrpSpPr/>
              <p:nvPr/>
            </p:nvGrpSpPr>
            <p:grpSpPr>
              <a:xfrm>
                <a:off x="18105089" y="8553214"/>
                <a:ext cx="6354543" cy="7630148"/>
                <a:chOff x="18325237" y="8582108"/>
                <a:chExt cx="6354543" cy="7630148"/>
              </a:xfrm>
            </p:grpSpPr>
            <p:sp>
              <p:nvSpPr>
                <p:cNvPr id="145" name="Cloud 144">
                  <a:extLst>
                    <a:ext uri="{FF2B5EF4-FFF2-40B4-BE49-F238E27FC236}">
                      <a16:creationId xmlns:a16="http://schemas.microsoft.com/office/drawing/2014/main" id="{AC9FE534-B9F6-984D-88F5-60F39764E934}"/>
                    </a:ext>
                  </a:extLst>
                </p:cNvPr>
                <p:cNvSpPr/>
                <p:nvPr/>
              </p:nvSpPr>
              <p:spPr>
                <a:xfrm>
                  <a:off x="23021961" y="13484568"/>
                  <a:ext cx="1626704" cy="1087506"/>
                </a:xfrm>
                <a:prstGeom prst="cloud">
                  <a:avLst/>
                </a:prstGeom>
                <a:solidFill>
                  <a:srgbClr val="2751A5"/>
                </a:solidFill>
                <a:ln>
                  <a:solidFill>
                    <a:srgbClr val="2751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>
                      <a:solidFill>
                        <a:schemeClr val="bg1"/>
                      </a:solidFill>
                    </a:rPr>
                    <a:t>1kGP 30x </a:t>
                  </a:r>
                </a:p>
              </p:txBody>
            </p:sp>
            <p:cxnSp>
              <p:nvCxnSpPr>
                <p:cNvPr id="146" name="Straight Arrow Connector 145">
                  <a:extLst>
                    <a:ext uri="{FF2B5EF4-FFF2-40B4-BE49-F238E27FC236}">
                      <a16:creationId xmlns:a16="http://schemas.microsoft.com/office/drawing/2014/main" id="{1BC993C0-7680-C94C-B35C-A6DE77ADC4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516903" y="14170368"/>
                  <a:ext cx="128404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AutoShape 8363">
                  <a:extLst>
                    <a:ext uri="{FF2B5EF4-FFF2-40B4-BE49-F238E27FC236}">
                      <a16:creationId xmlns:a16="http://schemas.microsoft.com/office/drawing/2014/main" id="{F85BA988-2011-A746-832F-C2AD5CC5F0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25237" y="14714736"/>
                  <a:ext cx="6272361" cy="54836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ADDEF"/>
                </a:solidFill>
                <a:ln w="2540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800" dirty="0">
                      <a:latin typeface="+mj-lt"/>
                    </a:rPr>
                    <a:t>genotype data for gene (3202 individuals) </a:t>
                  </a:r>
                </a:p>
              </p:txBody>
            </p:sp>
            <p:cxnSp>
              <p:nvCxnSpPr>
                <p:cNvPr id="148" name="Straight Arrow Connector 147">
                  <a:extLst>
                    <a:ext uri="{FF2B5EF4-FFF2-40B4-BE49-F238E27FC236}">
                      <a16:creationId xmlns:a16="http://schemas.microsoft.com/office/drawing/2014/main" id="{5A293221-7EBD-A248-8253-DB246E0AC0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97592" y="13623407"/>
                  <a:ext cx="0" cy="92519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AutoShape 8363">
                  <a:extLst>
                    <a:ext uri="{FF2B5EF4-FFF2-40B4-BE49-F238E27FC236}">
                      <a16:creationId xmlns:a16="http://schemas.microsoft.com/office/drawing/2014/main" id="{D7858F14-9AA4-8E41-BAE7-A4765E32E2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54027" y="8582108"/>
                  <a:ext cx="6325753" cy="547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ADDEF"/>
                </a:solidFill>
                <a:ln w="2540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800" dirty="0">
                      <a:latin typeface="+mj-lt"/>
                    </a:rPr>
                    <a:t>select a gene (e.g. </a:t>
                  </a:r>
                  <a:r>
                    <a:rPr lang="en-US" sz="2800" i="1" dirty="0">
                      <a:latin typeface="+mj-lt"/>
                    </a:rPr>
                    <a:t>ACKR1</a:t>
                  </a:r>
                  <a:r>
                    <a:rPr lang="en-US" sz="2800" dirty="0">
                      <a:latin typeface="+mj-lt"/>
                    </a:rPr>
                    <a:t>)</a:t>
                  </a:r>
                </a:p>
              </p:txBody>
            </p: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id="{81984FD6-1AEE-E949-8D62-10B6A7470E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397592" y="15362400"/>
                  <a:ext cx="14608" cy="8498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Arrow Connector 166">
                  <a:extLst>
                    <a:ext uri="{FF2B5EF4-FFF2-40B4-BE49-F238E27FC236}">
                      <a16:creationId xmlns:a16="http://schemas.microsoft.com/office/drawing/2014/main" id="{71B2124B-F83B-D64F-A6AC-C88427D7D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97592" y="9296400"/>
                  <a:ext cx="0" cy="6505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AD08BEA4-A0C6-4A43-A507-B0C38EE04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44404" y="15853162"/>
                <a:ext cx="5448300" cy="5892800"/>
              </a:xfrm>
              <a:prstGeom prst="rect">
                <a:avLst/>
              </a:prstGeom>
            </p:spPr>
          </p:pic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AC74CF7-2B04-1C4F-9F51-06E41A9FA7FD}"/>
                </a:ext>
              </a:extLst>
            </p:cNvPr>
            <p:cNvGrpSpPr/>
            <p:nvPr/>
          </p:nvGrpSpPr>
          <p:grpSpPr>
            <a:xfrm>
              <a:off x="12974340" y="8734344"/>
              <a:ext cx="4475443" cy="2900864"/>
              <a:chOff x="12578923" y="8148136"/>
              <a:chExt cx="4475443" cy="2900864"/>
            </a:xfrm>
          </p:grpSpPr>
          <p:pic>
            <p:nvPicPr>
              <p:cNvPr id="418" name="Picture 10">
                <a:extLst>
                  <a:ext uri="{FF2B5EF4-FFF2-40B4-BE49-F238E27FC236}">
                    <a16:creationId xmlns:a16="http://schemas.microsoft.com/office/drawing/2014/main" id="{B70F4EC6-519F-D445-B7EC-70470A81D4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16200000">
                <a:off x="14722246" y="7872580"/>
                <a:ext cx="247777" cy="4416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19" name="Straight Arrow Connector 418">
                <a:extLst>
                  <a:ext uri="{FF2B5EF4-FFF2-40B4-BE49-F238E27FC236}">
                    <a16:creationId xmlns:a16="http://schemas.microsoft.com/office/drawing/2014/main" id="{1522BD23-6EFE-E148-93CF-120DB0124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9823" y="10398440"/>
                <a:ext cx="0" cy="6505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1" name="Cloud 420">
                <a:extLst>
                  <a:ext uri="{FF2B5EF4-FFF2-40B4-BE49-F238E27FC236}">
                    <a16:creationId xmlns:a16="http://schemas.microsoft.com/office/drawing/2014/main" id="{4711EDCD-37C5-2C46-9FDE-106C87D1EF7E}"/>
                  </a:ext>
                </a:extLst>
              </p:cNvPr>
              <p:cNvSpPr/>
              <p:nvPr/>
            </p:nvSpPr>
            <p:spPr>
              <a:xfrm>
                <a:off x="12578923" y="8148136"/>
                <a:ext cx="1620926" cy="1177113"/>
              </a:xfrm>
              <a:prstGeom prst="cloud">
                <a:avLst/>
              </a:prstGeom>
              <a:solidFill>
                <a:srgbClr val="2751A5"/>
              </a:solidFill>
              <a:ln>
                <a:solidFill>
                  <a:srgbClr val="2751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bg1"/>
                    </a:solidFill>
                  </a:rPr>
                  <a:t>GRCh38 assembly</a:t>
                </a:r>
              </a:p>
            </p:txBody>
          </p:sp>
          <p:cxnSp>
            <p:nvCxnSpPr>
              <p:cNvPr id="422" name="Elbow Connector 421">
                <a:extLst>
                  <a:ext uri="{FF2B5EF4-FFF2-40B4-BE49-F238E27FC236}">
                    <a16:creationId xmlns:a16="http://schemas.microsoft.com/office/drawing/2014/main" id="{A31BBAF9-AAAB-CC46-83C2-22B5CF0E38C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4076691" y="9090220"/>
                <a:ext cx="1054766" cy="431497"/>
              </a:xfrm>
              <a:prstGeom prst="bentConnector3">
                <a:avLst>
                  <a:gd name="adj1" fmla="val -1790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955E5645-3AB5-4F45-8E94-B912644ED9B6}"/>
                </a:ext>
              </a:extLst>
            </p:cNvPr>
            <p:cNvGrpSpPr/>
            <p:nvPr/>
          </p:nvGrpSpPr>
          <p:grpSpPr>
            <a:xfrm>
              <a:off x="12782778" y="13075712"/>
              <a:ext cx="4834135" cy="8946212"/>
              <a:chOff x="17944285" y="8007633"/>
              <a:chExt cx="6621832" cy="8302088"/>
            </a:xfrm>
            <a:solidFill>
              <a:srgbClr val="FFFFFF"/>
            </a:solidFill>
          </p:grpSpPr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88710018-85C0-9F48-9B65-7C3DA6B5111E}"/>
                  </a:ext>
                </a:extLst>
              </p:cNvPr>
              <p:cNvSpPr/>
              <p:nvPr/>
            </p:nvSpPr>
            <p:spPr>
              <a:xfrm>
                <a:off x="17944286" y="8886223"/>
                <a:ext cx="6621831" cy="64487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6" name="AutoShape 8363">
                <a:extLst>
                  <a:ext uri="{FF2B5EF4-FFF2-40B4-BE49-F238E27FC236}">
                    <a16:creationId xmlns:a16="http://schemas.microsoft.com/office/drawing/2014/main" id="{40049F18-2291-A64C-817E-C73987C4A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44285" y="8007633"/>
                <a:ext cx="6621832" cy="1413694"/>
              </a:xfrm>
              <a:prstGeom prst="roundRect">
                <a:avLst>
                  <a:gd name="adj" fmla="val 16667"/>
                </a:avLst>
              </a:prstGeom>
              <a:grpFill/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en-US" sz="332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57" name="AutoShape 8363">
                <a:extLst>
                  <a:ext uri="{FF2B5EF4-FFF2-40B4-BE49-F238E27FC236}">
                    <a16:creationId xmlns:a16="http://schemas.microsoft.com/office/drawing/2014/main" id="{A397A2E8-5C09-E349-BEBF-7EC79F21C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44286" y="14896027"/>
                <a:ext cx="6621831" cy="1413694"/>
              </a:xfrm>
              <a:prstGeom prst="roundRect">
                <a:avLst>
                  <a:gd name="adj" fmla="val 16667"/>
                </a:avLst>
              </a:prstGeom>
              <a:grpFill/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en-US" sz="332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13F5FF8F-FAFF-6E46-BFE1-B3FD8699F2AD}"/>
                </a:ext>
              </a:extLst>
            </p:cNvPr>
            <p:cNvGrpSpPr/>
            <p:nvPr/>
          </p:nvGrpSpPr>
          <p:grpSpPr>
            <a:xfrm>
              <a:off x="13283244" y="15895112"/>
              <a:ext cx="4023807" cy="1047407"/>
              <a:chOff x="13093096" y="14478000"/>
              <a:chExt cx="7248923" cy="762000"/>
            </a:xfrm>
          </p:grpSpPr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55034491-3EF8-6B4F-B2D5-09FDF399B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93096" y="14478000"/>
                <a:ext cx="1800000" cy="0"/>
              </a:xfrm>
              <a:prstGeom prst="line">
                <a:avLst/>
              </a:prstGeom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02D8B743-D3D5-3E47-870D-24F3B07532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93096" y="14630400"/>
                <a:ext cx="1800000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3DB2BE33-E49F-DB4E-9982-08BCD90745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93096" y="14782800"/>
                <a:ext cx="1800000" cy="0"/>
              </a:xfrm>
              <a:prstGeom prst="line">
                <a:avLst/>
              </a:prstGeom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EAC3659B-A263-3149-8DFA-84D5850C1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93096" y="14935200"/>
                <a:ext cx="1800000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91D34014-1700-8040-BDF6-C88318F08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93096" y="15087600"/>
                <a:ext cx="1800000" cy="0"/>
              </a:xfrm>
              <a:prstGeom prst="line">
                <a:avLst/>
              </a:prstGeom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75C6CB33-A85E-1C4C-9BFD-0FEE494782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87600" y="14478000"/>
                <a:ext cx="900000" cy="0"/>
              </a:xfrm>
              <a:prstGeom prst="line">
                <a:avLst/>
              </a:prstGeom>
              <a:ln>
                <a:solidFill>
                  <a:srgbClr val="2751A5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FE05D47B-EE44-244D-9C97-BA198BA11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87600" y="14630400"/>
                <a:ext cx="900000" cy="0"/>
              </a:xfrm>
              <a:prstGeom prst="line">
                <a:avLst/>
              </a:prstGeom>
              <a:ln>
                <a:solidFill>
                  <a:srgbClr val="99CCFF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E0B452C2-07C1-D649-A622-11DD6C41BF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87600" y="14782800"/>
                <a:ext cx="900000" cy="0"/>
              </a:xfrm>
              <a:prstGeom prst="line">
                <a:avLst/>
              </a:prstGeom>
              <a:ln>
                <a:solidFill>
                  <a:srgbClr val="2751A5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3077C78C-C766-8C46-B1E9-31376BBA1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17400" y="14478000"/>
                <a:ext cx="1080000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4C97197C-EE3E-4243-8F09-F143CD0099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17400" y="14630400"/>
                <a:ext cx="1080000" cy="0"/>
              </a:xfrm>
              <a:prstGeom prst="line">
                <a:avLst/>
              </a:prstGeom>
              <a:ln>
                <a:solidFill>
                  <a:srgbClr val="0B4220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10741BF0-C950-E542-9C5C-F15EAC07A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17400" y="14782800"/>
                <a:ext cx="1080000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4EA7041B-2D98-B940-9A2F-8DA0248D4A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17400" y="14935200"/>
                <a:ext cx="1080000" cy="0"/>
              </a:xfrm>
              <a:prstGeom prst="line">
                <a:avLst/>
              </a:prstGeom>
              <a:ln>
                <a:solidFill>
                  <a:srgbClr val="0B4220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95489EBA-45EB-2F45-A0DC-77DD4CDB76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17400" y="15087600"/>
                <a:ext cx="1080000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3A9B6755-DBA8-5449-80D8-E7817595C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17400" y="15240000"/>
                <a:ext cx="1080000" cy="0"/>
              </a:xfrm>
              <a:prstGeom prst="line">
                <a:avLst/>
              </a:prstGeom>
              <a:ln>
                <a:solidFill>
                  <a:srgbClr val="0B4220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CA851DBF-194D-3C43-8F9E-70C5AA0FDB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62019" y="14497878"/>
                <a:ext cx="2880000" cy="0"/>
              </a:xfrm>
              <a:prstGeom prst="lin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B5E6F246-0227-F246-B257-C8C3E2A04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62019" y="14650278"/>
                <a:ext cx="2880000" cy="0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8E478C6B-E5E3-0544-ACDD-E0CB46D4B6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62019" y="14802678"/>
                <a:ext cx="2880000" cy="0"/>
              </a:xfrm>
              <a:prstGeom prst="lin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A9611763-E2AA-0742-BE67-9FD6C4FA75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62019" y="14955078"/>
                <a:ext cx="2880000" cy="0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0EB5FDAA-EF84-5342-9395-1152A8FA9654}"/>
                </a:ext>
              </a:extLst>
            </p:cNvPr>
            <p:cNvGrpSpPr/>
            <p:nvPr/>
          </p:nvGrpSpPr>
          <p:grpSpPr>
            <a:xfrm>
              <a:off x="13540024" y="17893308"/>
              <a:ext cx="3231845" cy="1202204"/>
              <a:chOff x="14020800" y="16915865"/>
              <a:chExt cx="5822196" cy="1057201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25F9E442-2A3A-1F40-8567-4BEC9B925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62996" y="17049771"/>
                <a:ext cx="2880000" cy="0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8DEB2718-D176-0640-B674-57152D8DBD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0435" y="17729558"/>
                <a:ext cx="2880000" cy="0"/>
              </a:xfrm>
              <a:prstGeom prst="lin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AD21D6CB-C5C8-3244-B1DC-73BF442E406C}"/>
                  </a:ext>
                </a:extLst>
              </p:cNvPr>
              <p:cNvGrpSpPr/>
              <p:nvPr/>
            </p:nvGrpSpPr>
            <p:grpSpPr>
              <a:xfrm>
                <a:off x="14020800" y="16915865"/>
                <a:ext cx="3561514" cy="1057201"/>
                <a:chOff x="14020800" y="16915865"/>
                <a:chExt cx="3561514" cy="1057201"/>
              </a:xfrm>
            </p:grpSpPr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566677D6-53B4-1A4E-A4D6-369146A78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33361" y="17145000"/>
                  <a:ext cx="1800000" cy="0"/>
                </a:xfrm>
                <a:prstGeom prst="line">
                  <a:avLst/>
                </a:prstGeom>
                <a:ln>
                  <a:solidFill>
                    <a:srgbClr val="984808"/>
                  </a:solidFill>
                </a:ln>
                <a:effectLst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9BF49678-2F63-5944-8612-956F5F9EF4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17322" y="17029893"/>
                  <a:ext cx="900000" cy="0"/>
                </a:xfrm>
                <a:prstGeom prst="line">
                  <a:avLst/>
                </a:prstGeom>
                <a:ln>
                  <a:solidFill>
                    <a:srgbClr val="99CCFF"/>
                  </a:solidFill>
                </a:ln>
                <a:effectLst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C81D1BD7-0777-6F45-8633-A9DC43A38E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22996" y="17145000"/>
                  <a:ext cx="1080000" cy="0"/>
                </a:xfrm>
                <a:prstGeom prst="line">
                  <a:avLst/>
                </a:prstGeom>
                <a:ln>
                  <a:solidFill>
                    <a:srgbClr val="0B4220"/>
                  </a:solidFill>
                </a:ln>
                <a:effectLst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605551CE-746C-6045-A736-841964A8EFD5}"/>
                    </a:ext>
                  </a:extLst>
                </p:cNvPr>
                <p:cNvSpPr/>
                <p:nvPr/>
              </p:nvSpPr>
              <p:spPr>
                <a:xfrm>
                  <a:off x="15558123" y="16915866"/>
                  <a:ext cx="328913" cy="3328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7C8D4785-9957-514A-B78E-3B5A3862C0D7}"/>
                    </a:ext>
                  </a:extLst>
                </p:cNvPr>
                <p:cNvSpPr/>
                <p:nvPr/>
              </p:nvSpPr>
              <p:spPr>
                <a:xfrm>
                  <a:off x="16375939" y="16915865"/>
                  <a:ext cx="217583" cy="33289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01902E0B-6168-014F-8B42-2FEEF24459D8}"/>
                    </a:ext>
                  </a:extLst>
                </p:cNvPr>
                <p:cNvSpPr/>
                <p:nvPr/>
              </p:nvSpPr>
              <p:spPr>
                <a:xfrm>
                  <a:off x="16893195" y="16930084"/>
                  <a:ext cx="689119" cy="3954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16C630B0-855F-444F-AA66-7845C25213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20800" y="17824787"/>
                  <a:ext cx="1800000" cy="0"/>
                </a:xfrm>
                <a:prstGeom prst="line">
                  <a:avLst/>
                </a:prstGeom>
                <a:ln>
                  <a:solidFill>
                    <a:schemeClr val="accent6"/>
                  </a:solidFill>
                </a:ln>
                <a:effectLst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DAE9453C-79A1-FA47-9858-C32308640F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4761" y="17709680"/>
                  <a:ext cx="900000" cy="0"/>
                </a:xfrm>
                <a:prstGeom prst="line">
                  <a:avLst/>
                </a:prstGeom>
                <a:ln>
                  <a:solidFill>
                    <a:srgbClr val="2751A5"/>
                  </a:solidFill>
                </a:ln>
                <a:effectLst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01803F96-02F7-9C45-9B2C-55A424123A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10435" y="17824787"/>
                  <a:ext cx="1080000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  <a:effectLst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0E0C6CDD-D4D6-0748-9D00-720026C6491D}"/>
                    </a:ext>
                  </a:extLst>
                </p:cNvPr>
                <p:cNvSpPr/>
                <p:nvPr/>
              </p:nvSpPr>
              <p:spPr>
                <a:xfrm>
                  <a:off x="15545562" y="17595653"/>
                  <a:ext cx="328913" cy="3328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045F832E-A90C-3D48-85A6-6F3064337CDB}"/>
                    </a:ext>
                  </a:extLst>
                </p:cNvPr>
                <p:cNvSpPr/>
                <p:nvPr/>
              </p:nvSpPr>
              <p:spPr>
                <a:xfrm>
                  <a:off x="16363378" y="17595652"/>
                  <a:ext cx="217583" cy="33289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F87229A9-988D-8D41-A54B-80E37D60C2DA}"/>
                    </a:ext>
                  </a:extLst>
                </p:cNvPr>
                <p:cNvSpPr/>
                <p:nvPr/>
              </p:nvSpPr>
              <p:spPr>
                <a:xfrm>
                  <a:off x="16883277" y="17577589"/>
                  <a:ext cx="689119" cy="3954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F1C2580A-DD82-A544-BB6B-107633E3A2FE}"/>
                </a:ext>
              </a:extLst>
            </p:cNvPr>
            <p:cNvGrpSpPr/>
            <p:nvPr/>
          </p:nvGrpSpPr>
          <p:grpSpPr>
            <a:xfrm>
              <a:off x="13488348" y="20619512"/>
              <a:ext cx="3231845" cy="159347"/>
              <a:chOff x="14013818" y="19812000"/>
              <a:chExt cx="5822196" cy="685800"/>
            </a:xfrm>
          </p:grpSpPr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9B86064E-7265-284C-BEB1-D73B668C72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26379" y="19812000"/>
                <a:ext cx="1800000" cy="0"/>
              </a:xfrm>
              <a:prstGeom prst="line">
                <a:avLst/>
              </a:prstGeom>
              <a:ln>
                <a:solidFill>
                  <a:srgbClr val="984808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04685C9E-4094-7041-8659-456CD07B0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10340" y="19812000"/>
                <a:ext cx="900000" cy="0"/>
              </a:xfrm>
              <a:prstGeom prst="line">
                <a:avLst/>
              </a:prstGeom>
              <a:ln>
                <a:solidFill>
                  <a:srgbClr val="99CCFF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84670B73-3397-8748-9560-0A6079F5B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16014" y="19812000"/>
                <a:ext cx="1080000" cy="0"/>
              </a:xfrm>
              <a:prstGeom prst="line">
                <a:avLst/>
              </a:prstGeom>
              <a:ln>
                <a:solidFill>
                  <a:srgbClr val="0B4220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96023ADC-E822-0441-BCCC-F4B334A27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6014" y="19812000"/>
                <a:ext cx="2880000" cy="0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62115DEC-B9E1-6C4A-A582-8426A181E7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13818" y="20497800"/>
                <a:ext cx="1800000" cy="0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0DA405E9-B426-854C-A4D3-EE8BF2AC98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97779" y="20497800"/>
                <a:ext cx="900000" cy="0"/>
              </a:xfrm>
              <a:prstGeom prst="line">
                <a:avLst/>
              </a:prstGeom>
              <a:ln>
                <a:solidFill>
                  <a:srgbClr val="2751A5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5C7E60FB-B23B-1E40-8D08-AC7B2213C2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03453" y="20497800"/>
                <a:ext cx="1080000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BAFD47E7-E370-CA41-A57E-601DB99682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43453" y="20497800"/>
                <a:ext cx="2880000" cy="0"/>
              </a:xfrm>
              <a:prstGeom prst="lin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423" name="AutoShape 8363">
              <a:extLst>
                <a:ext uri="{FF2B5EF4-FFF2-40B4-BE49-F238E27FC236}">
                  <a16:creationId xmlns:a16="http://schemas.microsoft.com/office/drawing/2014/main" id="{95727055-DB18-A346-8DC8-5CA259136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0200" y="14523512"/>
              <a:ext cx="4332711" cy="593271"/>
            </a:xfrm>
            <a:prstGeom prst="roundRect">
              <a:avLst>
                <a:gd name="adj" fmla="val 16667"/>
              </a:avLst>
            </a:prstGeom>
            <a:solidFill>
              <a:srgbClr val="DADDEF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r>
                <a:rPr lang="en-US" sz="2800" dirty="0">
                  <a:latin typeface="+mj-lt"/>
                </a:rPr>
                <a:t>extract full-length haplotypes</a:t>
              </a:r>
            </a:p>
          </p:txBody>
        </p:sp>
        <p:sp>
          <p:nvSpPr>
            <p:cNvPr id="424" name="AutoShape 8363">
              <a:extLst>
                <a:ext uri="{FF2B5EF4-FFF2-40B4-BE49-F238E27FC236}">
                  <a16:creationId xmlns:a16="http://schemas.microsoft.com/office/drawing/2014/main" id="{B6E0D3E8-C6DB-6347-8935-F0705494D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0200" y="13489351"/>
              <a:ext cx="4332711" cy="593271"/>
            </a:xfrm>
            <a:prstGeom prst="roundRect">
              <a:avLst>
                <a:gd name="adj" fmla="val 16667"/>
              </a:avLst>
            </a:prstGeom>
            <a:solidFill>
              <a:srgbClr val="DADDEF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r>
                <a:rPr lang="en-US" sz="2800" dirty="0">
                  <a:latin typeface="+mj-lt"/>
                </a:rPr>
                <a:t>get results for all genes</a:t>
              </a:r>
            </a:p>
          </p:txBody>
        </p:sp>
        <p:cxnSp>
          <p:nvCxnSpPr>
            <p:cNvPr id="425" name="Straight Arrow Connector 424">
              <a:extLst>
                <a:ext uri="{FF2B5EF4-FFF2-40B4-BE49-F238E27FC236}">
                  <a16:creationId xmlns:a16="http://schemas.microsoft.com/office/drawing/2014/main" id="{DCA1EDB6-4871-C144-BFC8-FD1DBFD4F4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28957" y="14141129"/>
              <a:ext cx="0" cy="36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8" name="Straight Arrow Connector 427">
              <a:extLst>
                <a:ext uri="{FF2B5EF4-FFF2-40B4-BE49-F238E27FC236}">
                  <a16:creationId xmlns:a16="http://schemas.microsoft.com/office/drawing/2014/main" id="{93ADA2F5-1DD2-0447-B5BE-6B2C81389046}"/>
                </a:ext>
              </a:extLst>
            </p:cNvPr>
            <p:cNvCxnSpPr>
              <a:cxnSpLocks/>
            </p:cNvCxnSpPr>
            <p:nvPr/>
          </p:nvCxnSpPr>
          <p:spPr>
            <a:xfrm>
              <a:off x="15128957" y="15202712"/>
              <a:ext cx="0" cy="54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9" name="Straight Arrow Connector 428">
              <a:extLst>
                <a:ext uri="{FF2B5EF4-FFF2-40B4-BE49-F238E27FC236}">
                  <a16:creationId xmlns:a16="http://schemas.microsoft.com/office/drawing/2014/main" id="{B4427FF8-A9B2-624F-8E36-8707DADF67B3}"/>
                </a:ext>
              </a:extLst>
            </p:cNvPr>
            <p:cNvCxnSpPr>
              <a:cxnSpLocks/>
            </p:cNvCxnSpPr>
            <p:nvPr/>
          </p:nvCxnSpPr>
          <p:spPr>
            <a:xfrm>
              <a:off x="15128957" y="17100267"/>
              <a:ext cx="0" cy="6236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1" name="Straight Arrow Connector 430">
              <a:extLst>
                <a:ext uri="{FF2B5EF4-FFF2-40B4-BE49-F238E27FC236}">
                  <a16:creationId xmlns:a16="http://schemas.microsoft.com/office/drawing/2014/main" id="{C838C7E5-5349-1645-B36D-579196ADA24C}"/>
                </a:ext>
              </a:extLst>
            </p:cNvPr>
            <p:cNvCxnSpPr>
              <a:cxnSpLocks/>
            </p:cNvCxnSpPr>
            <p:nvPr/>
          </p:nvCxnSpPr>
          <p:spPr>
            <a:xfrm>
              <a:off x="15128957" y="19233867"/>
              <a:ext cx="0" cy="6236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32" name="AutoShape 8363">
              <a:extLst>
                <a:ext uri="{FF2B5EF4-FFF2-40B4-BE49-F238E27FC236}">
                  <a16:creationId xmlns:a16="http://schemas.microsoft.com/office/drawing/2014/main" id="{468CDA87-8675-3442-A336-749B43AAD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2106" y="19926009"/>
              <a:ext cx="4228260" cy="593271"/>
            </a:xfrm>
            <a:prstGeom prst="roundRect">
              <a:avLst>
                <a:gd name="adj" fmla="val 16667"/>
              </a:avLst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r>
                <a:rPr lang="en-US" sz="2800" dirty="0">
                  <a:latin typeface="+mj-lt"/>
                </a:rPr>
                <a:t>consensus sequences</a:t>
              </a:r>
            </a:p>
          </p:txBody>
        </p:sp>
        <p:cxnSp>
          <p:nvCxnSpPr>
            <p:cNvPr id="433" name="Elbow Connector 432">
              <a:extLst>
                <a:ext uri="{FF2B5EF4-FFF2-40B4-BE49-F238E27FC236}">
                  <a16:creationId xmlns:a16="http://schemas.microsoft.com/office/drawing/2014/main" id="{D8883087-49EF-9144-B3C4-7013C02C9B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44200" y="13761512"/>
              <a:ext cx="720000" cy="8971200"/>
            </a:xfrm>
            <a:prstGeom prst="bentConnector3">
              <a:avLst>
                <a:gd name="adj1" fmla="val 61444"/>
              </a:avLst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1C9573A3-B887-5C49-A8CB-CBCCD92FD043}"/>
                </a:ext>
              </a:extLst>
            </p:cNvPr>
            <p:cNvCxnSpPr/>
            <p:nvPr/>
          </p:nvCxnSpPr>
          <p:spPr>
            <a:xfrm>
              <a:off x="18211800" y="22732448"/>
              <a:ext cx="2951579" cy="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3" name="AutoShape 8363">
              <a:extLst>
                <a:ext uri="{FF2B5EF4-FFF2-40B4-BE49-F238E27FC236}">
                  <a16:creationId xmlns:a16="http://schemas.microsoft.com/office/drawing/2014/main" id="{12CABF1B-9DBF-F14B-80C9-16F395EC6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3585" y="17073915"/>
              <a:ext cx="2328880" cy="593271"/>
            </a:xfrm>
            <a:prstGeom prst="roundRect">
              <a:avLst>
                <a:gd name="adj" fmla="val 16667"/>
              </a:avLst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r>
                <a:rPr lang="en-US" sz="2400" dirty="0">
                  <a:latin typeface="+mj-lt"/>
                </a:rPr>
                <a:t>overlaps</a:t>
              </a:r>
            </a:p>
          </p:txBody>
        </p:sp>
        <p:sp>
          <p:nvSpPr>
            <p:cNvPr id="444" name="AutoShape 8363">
              <a:extLst>
                <a:ext uri="{FF2B5EF4-FFF2-40B4-BE49-F238E27FC236}">
                  <a16:creationId xmlns:a16="http://schemas.microsoft.com/office/drawing/2014/main" id="{AB0B1E6D-DFB5-164A-A20B-B2D8E5BB2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9920" y="19225703"/>
              <a:ext cx="2328880" cy="593271"/>
            </a:xfrm>
            <a:prstGeom prst="roundRect">
              <a:avLst>
                <a:gd name="adj" fmla="val 16667"/>
              </a:avLst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r>
                <a:rPr lang="en-US" sz="2400" dirty="0">
                  <a:latin typeface="+mj-lt"/>
                </a:rPr>
                <a:t>combine</a:t>
              </a:r>
            </a:p>
          </p:txBody>
        </p:sp>
        <p:pic>
          <p:nvPicPr>
            <p:cNvPr id="530" name="Picture 529">
              <a:extLst>
                <a:ext uri="{FF2B5EF4-FFF2-40B4-BE49-F238E27FC236}">
                  <a16:creationId xmlns:a16="http://schemas.microsoft.com/office/drawing/2014/main" id="{835C8949-C152-124A-9A38-E1CE03A40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18030" y="11704112"/>
              <a:ext cx="4459000" cy="387381"/>
            </a:xfrm>
            <a:prstGeom prst="rect">
              <a:avLst/>
            </a:prstGeom>
          </p:spPr>
        </p:pic>
        <p:pic>
          <p:nvPicPr>
            <p:cNvPr id="452" name="Picture 451">
              <a:extLst>
                <a:ext uri="{FF2B5EF4-FFF2-40B4-BE49-F238E27FC236}">
                  <a16:creationId xmlns:a16="http://schemas.microsoft.com/office/drawing/2014/main" id="{15F4D1FB-062B-D24D-98B1-14DB494C2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18030" y="21229112"/>
              <a:ext cx="4459000" cy="387381"/>
            </a:xfrm>
            <a:prstGeom prst="rect">
              <a:avLst/>
            </a:prstGeom>
          </p:spPr>
        </p:pic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15693744-75A6-8848-8FE7-B83A96384063}"/>
                </a:ext>
              </a:extLst>
            </p:cNvPr>
            <p:cNvCxnSpPr>
              <a:cxnSpLocks/>
            </p:cNvCxnSpPr>
            <p:nvPr/>
          </p:nvCxnSpPr>
          <p:spPr>
            <a:xfrm>
              <a:off x="13495320" y="20796565"/>
              <a:ext cx="2328697" cy="4355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6E699B50-18DE-FD4F-A1D6-1F617913AB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60809" y="20794544"/>
              <a:ext cx="552412" cy="4376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5" name="TextBox 544">
              <a:extLst>
                <a:ext uri="{FF2B5EF4-FFF2-40B4-BE49-F238E27FC236}">
                  <a16:creationId xmlns:a16="http://schemas.microsoft.com/office/drawing/2014/main" id="{1D1B9A6A-795B-2942-8244-1B9D0E875B46}"/>
                </a:ext>
              </a:extLst>
            </p:cNvPr>
            <p:cNvSpPr txBox="1"/>
            <p:nvPr/>
          </p:nvSpPr>
          <p:spPr>
            <a:xfrm>
              <a:off x="25725389" y="8001000"/>
              <a:ext cx="5387405" cy="16250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00" b="1" dirty="0"/>
                <a:t>1. Select genes</a:t>
              </a:r>
            </a:p>
            <a:p>
              <a:pPr marL="336550" indent="-336550">
                <a:buFont typeface="Arial" panose="020B0604020202020204" pitchFamily="34" charset="0"/>
                <a:buChar char="•"/>
              </a:pPr>
              <a:r>
                <a:rPr lang="en-US" sz="3500" dirty="0"/>
                <a:t>Download locations of genes on chromosome 1</a:t>
              </a:r>
            </a:p>
            <a:p>
              <a:pPr marL="336550" indent="-336550">
                <a:buFont typeface="Arial" panose="020B0604020202020204" pitchFamily="34" charset="0"/>
                <a:buChar char="•"/>
              </a:pPr>
              <a:r>
                <a:rPr lang="en-US" sz="3500" dirty="0"/>
                <a:t>Analyze </a:t>
              </a:r>
              <a:r>
                <a:rPr lang="en-US" sz="3500" i="1" dirty="0"/>
                <a:t>SLC25A44</a:t>
              </a:r>
              <a:r>
                <a:rPr lang="en-US" sz="3500" dirty="0"/>
                <a:t> to </a:t>
              </a:r>
              <a:r>
                <a:rPr lang="en-US" sz="3500" i="1" dirty="0"/>
                <a:t>PCP4L1</a:t>
              </a:r>
              <a:r>
                <a:rPr lang="en-US" sz="3500" dirty="0"/>
                <a:t> = 100 genes = 156,177,747:161,303,593 = 5,125,846 nt</a:t>
              </a:r>
            </a:p>
            <a:p>
              <a:pPr marL="336550" indent="-336550"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DADDEF"/>
                  </a:solidFill>
                </a:rPr>
                <a:t>.</a:t>
              </a:r>
            </a:p>
            <a:p>
              <a:pPr marL="336550" indent="-336550"/>
              <a:r>
                <a:rPr lang="en-US" sz="3500" b="1" dirty="0"/>
                <a:t>2. Compute long-range </a:t>
              </a:r>
              <a:br>
                <a:rPr lang="en-US" sz="3500" b="1" dirty="0"/>
              </a:br>
              <a:r>
                <a:rPr lang="en-US" sz="3500" b="1" dirty="0"/>
                <a:t>     haplotypes for genes</a:t>
              </a:r>
            </a:p>
            <a:p>
              <a:pPr marL="336550" indent="-336550">
                <a:buFont typeface="Arial" panose="020B0604020202020204" pitchFamily="34" charset="0"/>
                <a:buChar char="•"/>
              </a:pPr>
              <a:r>
                <a:rPr lang="en-US" sz="3500" dirty="0"/>
                <a:t>Select region between end of previous gene and start of next gene</a:t>
              </a:r>
            </a:p>
            <a:p>
              <a:pPr marL="336550" indent="-336550">
                <a:buFont typeface="Arial" panose="020B0604020202020204" pitchFamily="34" charset="0"/>
                <a:buChar char="•"/>
              </a:pPr>
              <a:r>
                <a:rPr lang="en-US" sz="3500" dirty="0"/>
                <a:t>Haplotypes are regions with complete homozygosity or a single heterozygous SNV</a:t>
              </a:r>
            </a:p>
            <a:p>
              <a:pPr marL="336550" indent="-336550"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DADDEF"/>
                  </a:solidFill>
                </a:rPr>
                <a:t>.</a:t>
              </a:r>
            </a:p>
            <a:p>
              <a:pPr marL="336550" indent="-336550"/>
              <a:r>
                <a:rPr lang="en-US" sz="3500" b="1" dirty="0"/>
                <a:t>3. Combine full-length </a:t>
              </a:r>
              <a:br>
                <a:rPr lang="en-US" sz="3500" b="1" dirty="0"/>
              </a:br>
              <a:r>
                <a:rPr lang="en-US" sz="3500" b="1" dirty="0"/>
                <a:t>     haplotypes </a:t>
              </a:r>
            </a:p>
            <a:p>
              <a:pPr marL="336550" indent="-336550">
                <a:buFont typeface="Arial" panose="020B0604020202020204" pitchFamily="34" charset="0"/>
                <a:buChar char="•"/>
              </a:pPr>
              <a:r>
                <a:rPr lang="en-US" sz="3500" dirty="0"/>
                <a:t>Extract full-length haplotypes for each gene</a:t>
              </a:r>
            </a:p>
            <a:p>
              <a:pPr marL="336550" indent="-336550">
                <a:buFont typeface="Arial" panose="020B0604020202020204" pitchFamily="34" charset="0"/>
                <a:buChar char="•"/>
              </a:pPr>
              <a:r>
                <a:rPr lang="en-US" sz="3500" dirty="0"/>
                <a:t>If haplotypes have 100% sequence identity in overlapping region, combine</a:t>
              </a:r>
            </a:p>
            <a:p>
              <a:pPr marL="336550" indent="-336550">
                <a:buFont typeface="Arial" panose="020B0604020202020204" pitchFamily="34" charset="0"/>
                <a:buChar char="•"/>
              </a:pPr>
              <a:r>
                <a:rPr lang="en-US" sz="3500" dirty="0"/>
                <a:t>Keep extending consensus sequence  until reach the last gene</a:t>
              </a:r>
              <a:endParaRPr lang="en-US" sz="3500" u="sng" dirty="0"/>
            </a:p>
            <a:p>
              <a:endParaRPr lang="en-US" sz="35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397D98D-14D6-144B-A05E-6179D0CF4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398662" y="10261490"/>
              <a:ext cx="6294640" cy="3606910"/>
            </a:xfrm>
            <a:prstGeom prst="rect">
              <a:avLst/>
            </a:prstGeom>
          </p:spPr>
        </p:pic>
      </p:grpSp>
      <p:sp>
        <p:nvSpPr>
          <p:cNvPr id="2" name="AutoShape 8363"/>
          <p:cNvSpPr>
            <a:spLocks noChangeArrowheads="1"/>
          </p:cNvSpPr>
          <p:nvPr/>
        </p:nvSpPr>
        <p:spPr bwMode="auto">
          <a:xfrm>
            <a:off x="-230820" y="-221661"/>
            <a:ext cx="43920000" cy="5926078"/>
          </a:xfrm>
          <a:prstGeom prst="roundRect">
            <a:avLst>
              <a:gd name="adj" fmla="val 0"/>
            </a:avLst>
          </a:prstGeom>
          <a:solidFill>
            <a:srgbClr val="254B99"/>
          </a:solidFill>
          <a:ln w="25400" algn="ctr">
            <a:solidFill>
              <a:srgbClr val="254B9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endParaRPr lang="en-US" sz="9005" dirty="0">
              <a:latin typeface="+mj-lt"/>
            </a:endParaRPr>
          </a:p>
        </p:txBody>
      </p:sp>
      <p:sp>
        <p:nvSpPr>
          <p:cNvPr id="1035" name="TextBox 1034"/>
          <p:cNvSpPr txBox="1"/>
          <p:nvPr/>
        </p:nvSpPr>
        <p:spPr>
          <a:xfrm>
            <a:off x="38023800" y="24060388"/>
            <a:ext cx="5070518" cy="824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3374305">
              <a:buSzPct val="75000"/>
              <a:defRPr/>
            </a:pPr>
            <a:r>
              <a:rPr lang="en-US" sz="3000" baseline="30000" dirty="0">
                <a:latin typeface="+mj-lt"/>
              </a:rPr>
              <a:t>1</a:t>
            </a:r>
            <a:r>
              <a:rPr lang="en-US" sz="3000" dirty="0"/>
              <a:t>Auton, A. and </a:t>
            </a:r>
            <a:r>
              <a:rPr lang="en-US" sz="3000" dirty="0" err="1"/>
              <a:t>Abecasis</a:t>
            </a:r>
            <a:r>
              <a:rPr lang="en-US" sz="3000" dirty="0"/>
              <a:t>, G. R., et al. A global reference for human genetic variation. </a:t>
            </a:r>
            <a:r>
              <a:rPr lang="en-US" sz="3000" i="1" dirty="0"/>
              <a:t>Nature</a:t>
            </a:r>
            <a:r>
              <a:rPr lang="en-US" sz="3000" dirty="0"/>
              <a:t> </a:t>
            </a:r>
            <a:r>
              <a:rPr lang="en-US" sz="3000" b="1" dirty="0"/>
              <a:t>526,</a:t>
            </a:r>
            <a:r>
              <a:rPr lang="en-US" sz="3000" dirty="0"/>
              <a:t> 68–74 (2015).</a:t>
            </a:r>
            <a:endParaRPr lang="en-US" sz="3000" dirty="0">
              <a:cs typeface="Arial"/>
            </a:endParaRPr>
          </a:p>
          <a:p>
            <a:pPr algn="just" defTabSz="3374305">
              <a:buSzPct val="75000"/>
              <a:defRPr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just" defTabSz="3374305">
              <a:buSzPct val="75000"/>
              <a:defRPr/>
            </a:pPr>
            <a:r>
              <a:rPr lang="en-US" sz="3000" baseline="30000" dirty="0">
                <a:latin typeface="+mj-lt"/>
              </a:rPr>
              <a:t>2</a:t>
            </a:r>
            <a:r>
              <a:rPr lang="en-US" sz="3000" dirty="0">
                <a:latin typeface="+mj-lt"/>
              </a:rPr>
              <a:t>Srivastava K, Fratzscher AS, Lan B, Flegel WA. Cataloguing experimentally confirmed 80.7 kb-long </a:t>
            </a:r>
            <a:r>
              <a:rPr lang="en-US" sz="3000" i="1" dirty="0">
                <a:latin typeface="+mj-lt"/>
              </a:rPr>
              <a:t>ACKR1 </a:t>
            </a:r>
            <a:r>
              <a:rPr lang="en-US" sz="3000" dirty="0">
                <a:latin typeface="+mj-lt"/>
              </a:rPr>
              <a:t>haplotypes from the 1000 Genomes Project database. </a:t>
            </a:r>
            <a:r>
              <a:rPr lang="en-US" sz="3000" i="1" dirty="0">
                <a:latin typeface="+mj-lt"/>
              </a:rPr>
              <a:t>BMC Bioinformatics. 2021 May 26; 22(1):273 </a:t>
            </a:r>
          </a:p>
          <a:p>
            <a:pPr algn="just" defTabSz="3374305">
              <a:buSzPct val="75000"/>
              <a:defRPr/>
            </a:pPr>
            <a:r>
              <a:rPr lang="en-US" sz="2000" i="1" dirty="0">
                <a:solidFill>
                  <a:schemeClr val="bg1"/>
                </a:solidFill>
                <a:latin typeface="+mj-lt"/>
              </a:rPr>
              <a:t>.</a:t>
            </a:r>
            <a:br>
              <a:rPr lang="en-US" sz="3000" i="1" dirty="0">
                <a:latin typeface="+mj-lt"/>
              </a:rPr>
            </a:br>
            <a:r>
              <a:rPr lang="en-US" sz="3000" i="1" baseline="30000" dirty="0">
                <a:latin typeface="+mj-lt"/>
              </a:rPr>
              <a:t>3</a:t>
            </a:r>
            <a:r>
              <a:rPr lang="en-CA" sz="3000" dirty="0" err="1"/>
              <a:t>Hindorff</a:t>
            </a:r>
            <a:r>
              <a:rPr lang="en-CA" sz="3000" dirty="0"/>
              <a:t>, L, Bonham, V, Brody, L, et al.  Prioritizing diversity in human genomics research. </a:t>
            </a:r>
            <a:r>
              <a:rPr lang="en-CA" sz="3000" i="1" dirty="0"/>
              <a:t>Nature Reviews Genetics. 2017 Nov 20; 19</a:t>
            </a:r>
            <a:r>
              <a:rPr lang="en-CA" sz="3000" dirty="0"/>
              <a:t>(3):175-185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33700" y="159152"/>
            <a:ext cx="37566600" cy="5215402"/>
          </a:xfrm>
          <a:prstGeom prst="rect">
            <a:avLst/>
          </a:prstGeom>
          <a:solidFill>
            <a:srgbClr val="254B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i="1" dirty="0" err="1">
                <a:solidFill>
                  <a:schemeClr val="bg1"/>
                </a:solidFill>
                <a:highlight>
                  <a:srgbClr val="FF00FF"/>
                </a:highlight>
              </a:rPr>
              <a:t>HapPy</a:t>
            </a:r>
            <a:r>
              <a:rPr lang="en-CA" dirty="0">
                <a:solidFill>
                  <a:schemeClr val="bg1"/>
                </a:solidFill>
                <a:highlight>
                  <a:srgbClr val="FF00FF"/>
                </a:highlight>
              </a:rPr>
              <a:t>: an Algorithm for Chromosome-Scale Haplotype Reconstruction using Experimentally Verified Sequences from the 1000 Genomes Project</a:t>
            </a:r>
            <a:endParaRPr lang="en-US" sz="2051" dirty="0">
              <a:solidFill>
                <a:schemeClr val="bg1"/>
              </a:solidFill>
              <a:highlight>
                <a:srgbClr val="FF00FF"/>
              </a:highlight>
              <a:latin typeface="+mj-lt"/>
              <a:cs typeface="Arial" panose="020B0604020202020204" pitchFamily="34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US" sz="492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Anne-Sophie Fratzscher</a:t>
            </a:r>
            <a:r>
              <a:rPr lang="en-US" sz="4921" baseline="30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1,2</a:t>
            </a:r>
            <a:r>
              <a:rPr lang="en-US" sz="492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en-US" sz="4921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Kshitij</a:t>
            </a:r>
            <a:r>
              <a:rPr lang="en-US" sz="492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Srivastava</a:t>
            </a:r>
            <a:r>
              <a:rPr lang="en-US" sz="4921" baseline="30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US" sz="492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, Willy A. Flegel</a:t>
            </a:r>
            <a:r>
              <a:rPr lang="en-US" sz="4921" baseline="30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1</a:t>
            </a:r>
            <a:endParaRPr lang="en-US" sz="492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US" sz="4921" baseline="30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4400" baseline="30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US" sz="4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Department of Transfusion Medicine, NIH Clinical Center, National Institutes of Health, Bethesda, MD</a:t>
            </a:r>
          </a:p>
          <a:p>
            <a:pPr algn="ctr"/>
            <a:r>
              <a:rPr lang="en-US" sz="4400" baseline="30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US" sz="4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McGill University, Montréal, QC</a:t>
            </a:r>
          </a:p>
        </p:txBody>
      </p:sp>
      <p:pic>
        <p:nvPicPr>
          <p:cNvPr id="5" name="Picture 8" descr="H:\NIH CC DTM\DTM logos\DTMlogoVerlaufLarge.png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22"/>
          <a:stretch/>
        </p:blipFill>
        <p:spPr bwMode="auto">
          <a:xfrm>
            <a:off x="6705600" y="3026629"/>
            <a:ext cx="2086226" cy="200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8364"/>
          <p:cNvSpPr txBox="1">
            <a:spLocks noChangeArrowheads="1"/>
          </p:cNvSpPr>
          <p:nvPr/>
        </p:nvSpPr>
        <p:spPr bwMode="auto">
          <a:xfrm>
            <a:off x="340495" y="6979712"/>
            <a:ext cx="11325684" cy="3441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115892" tIns="57947" rIns="115892" bIns="57947">
            <a:spAutoFit/>
          </a:bodyPr>
          <a:lstStyle/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Identify conserved haplotype sequences across 26 different populations from the 1000 Genomes Project for 100  genes on the long arm of chromosome 1</a:t>
            </a: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Construct consensus sequences from overlapping full-length haplotypes of those 100 genes</a:t>
            </a:r>
          </a:p>
          <a:p>
            <a:pPr marL="468654" indent="-468654" algn="just">
              <a:buSzPct val="75000"/>
              <a:buFont typeface="Wingdings" pitchFamily="2" charset="2"/>
              <a:buChar char="v"/>
            </a:pPr>
            <a:endParaRPr lang="en-US" sz="3500" dirty="0">
              <a:cs typeface="Arial" panose="020B0604020202020204" pitchFamily="34" charset="0"/>
            </a:endParaRPr>
          </a:p>
        </p:txBody>
      </p:sp>
      <p:sp>
        <p:nvSpPr>
          <p:cNvPr id="41" name="AutoShape 8363"/>
          <p:cNvSpPr>
            <a:spLocks noChangeArrowheads="1"/>
          </p:cNvSpPr>
          <p:nvPr/>
        </p:nvSpPr>
        <p:spPr bwMode="auto">
          <a:xfrm>
            <a:off x="12445987" y="5842590"/>
            <a:ext cx="18641865" cy="1059907"/>
          </a:xfrm>
          <a:prstGeom prst="roundRect">
            <a:avLst>
              <a:gd name="adj" fmla="val 16667"/>
            </a:avLst>
          </a:prstGeom>
          <a:solidFill>
            <a:srgbClr val="254B99"/>
          </a:solidFill>
          <a:ln w="25400" algn="ctr">
            <a:solidFill>
              <a:srgbClr val="254B9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Methods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H="1" flipV="1">
            <a:off x="167470" y="32403002"/>
            <a:ext cx="42927684" cy="103298"/>
          </a:xfrm>
          <a:prstGeom prst="line">
            <a:avLst/>
          </a:prstGeom>
          <a:ln w="57150"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31659493" y="7023687"/>
            <a:ext cx="110818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 err="1">
                <a:cs typeface="Arial" panose="020B0604020202020204" pitchFamily="34" charset="0"/>
              </a:rPr>
              <a:t>HapPy</a:t>
            </a:r>
            <a:r>
              <a:rPr lang="en-US" sz="3500" dirty="0">
                <a:cs typeface="Arial" panose="020B0604020202020204" pitchFamily="34" charset="0"/>
              </a:rPr>
              <a:t> can identify long-range haplotypes for 100 genes on the long arm of chromosome 1 that are not affected by known errors of computerized genotype phasing</a:t>
            </a: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These long-range haplotypes can be used as references for genes (e.g. </a:t>
            </a:r>
            <a:r>
              <a:rPr lang="en-US" sz="3500" i="1" dirty="0">
                <a:cs typeface="Arial" panose="020B0604020202020204" pitchFamily="34" charset="0"/>
              </a:rPr>
              <a:t>ACKR1</a:t>
            </a:r>
            <a:r>
              <a:rPr lang="en-US" sz="3500" dirty="0">
                <a:cs typeface="Arial" panose="020B0604020202020204" pitchFamily="34" charset="0"/>
              </a:rPr>
              <a:t>) that lack long references</a:t>
            </a: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Three consensus sequences were generated spanning </a:t>
            </a:r>
            <a:r>
              <a:rPr lang="en-US" sz="3500" dirty="0"/>
              <a:t>the entire region, and these sequences </a:t>
            </a:r>
            <a:r>
              <a:rPr lang="en-CA" sz="3500" dirty="0"/>
              <a:t>capture genetic differences from different human populations</a:t>
            </a:r>
            <a:endParaRPr lang="en-US" sz="3500" dirty="0">
              <a:highlight>
                <a:srgbClr val="FFFF00"/>
              </a:highlight>
              <a:cs typeface="Arial" panose="020B0604020202020204" pitchFamily="34" charset="0"/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31663504" y="12725400"/>
            <a:ext cx="11211228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Explore improved heuristics to generate a single consensus sequence spanning the entire region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Expand to the remaining genes on chromosome 1, eventually to all genes to generate a more genetically diverse reference sequence alternative to hg38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Generate reference sequences unique to the five super- populations (African, American, East Asian, European, South Asian)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500" dirty="0">
                <a:highlight>
                  <a:srgbClr val="FF00FF"/>
                </a:highlight>
                <a:cs typeface="Arial" panose="020B0604020202020204" pitchFamily="34" charset="0"/>
              </a:rPr>
              <a:t>…..(adding ML)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4150CD-5193-F846-945B-C3C1178F7906}"/>
              </a:ext>
            </a:extLst>
          </p:cNvPr>
          <p:cNvGrpSpPr/>
          <p:nvPr/>
        </p:nvGrpSpPr>
        <p:grpSpPr>
          <a:xfrm>
            <a:off x="936779" y="3360429"/>
            <a:ext cx="5309577" cy="1454400"/>
            <a:chOff x="936779" y="2543600"/>
            <a:chExt cx="5309577" cy="14544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1927FC62-760D-FC4C-B3E6-F64E3633499C}"/>
                </a:ext>
              </a:extLst>
            </p:cNvPr>
            <p:cNvSpPr/>
            <p:nvPr/>
          </p:nvSpPr>
          <p:spPr>
            <a:xfrm>
              <a:off x="936779" y="2543600"/>
              <a:ext cx="5295600" cy="145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9" name="Picture 1">
              <a:extLst>
                <a:ext uri="{FF2B5EF4-FFF2-40B4-BE49-F238E27FC236}">
                  <a16:creationId xmlns:a16="http://schemas.microsoft.com/office/drawing/2014/main" id="{ED6B0C8B-B37C-404D-A17B-66FDCD6E4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3674"/>
            <a:stretch/>
          </p:blipFill>
          <p:spPr bwMode="auto">
            <a:xfrm>
              <a:off x="936779" y="2543600"/>
              <a:ext cx="5309577" cy="1454400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McGill University - Wikipedia">
            <a:extLst>
              <a:ext uri="{FF2B5EF4-FFF2-40B4-BE49-F238E27FC236}">
                <a16:creationId xmlns:a16="http://schemas.microsoft.com/office/drawing/2014/main" id="{76BBD0E7-7C74-1D46-A5F6-2F84E1D9D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70121" y="2921290"/>
            <a:ext cx="1664139" cy="210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 Box 8364">
            <a:extLst>
              <a:ext uri="{FF2B5EF4-FFF2-40B4-BE49-F238E27FC236}">
                <a16:creationId xmlns:a16="http://schemas.microsoft.com/office/drawing/2014/main" id="{A4769771-51C9-7A41-8D97-D522285FA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438" y="11354051"/>
            <a:ext cx="11278800" cy="21168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115892" tIns="57947" rIns="115892" bIns="57947">
            <a:spAutoFit/>
          </a:bodyPr>
          <a:lstStyle/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b="1" dirty="0">
                <a:cs typeface="Arial" panose="020B0604020202020204" pitchFamily="34" charset="0"/>
              </a:rPr>
              <a:t>Haplotypes</a:t>
            </a:r>
            <a:r>
              <a:rPr lang="en-US" sz="3500" dirty="0">
                <a:cs typeface="Arial" panose="020B0604020202020204" pitchFamily="34" charset="0"/>
              </a:rPr>
              <a:t> are sets of single nucleotide variations (SNVs) that are inherited together from a parent </a:t>
            </a:r>
          </a:p>
          <a:p>
            <a:pPr marL="1381125" lvl="2" indent="-709613" algn="just">
              <a:buSzPct val="75000"/>
              <a:buFont typeface="Courier New" panose="02070309020205020404" pitchFamily="49" charset="0"/>
              <a:buChar char="o"/>
            </a:pPr>
            <a:r>
              <a:rPr lang="en-US" sz="3500" dirty="0">
                <a:cs typeface="Arial" panose="020B0604020202020204" pitchFamily="34" charset="0"/>
              </a:rPr>
              <a:t>Can be used to understand genetics of disease</a:t>
            </a:r>
          </a:p>
          <a:p>
            <a:pPr marL="1381125" lvl="2" indent="-709613" algn="just">
              <a:buSzPct val="75000"/>
              <a:buFont typeface="Courier New" panose="02070309020205020404" pitchFamily="49" charset="0"/>
              <a:buChar char="o"/>
            </a:pPr>
            <a:r>
              <a:rPr lang="en-US" sz="3500" dirty="0">
                <a:cs typeface="Arial" panose="020B0604020202020204" pitchFamily="34" charset="0"/>
              </a:rPr>
              <a:t>Also important for blood group matching</a:t>
            </a: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b="1" dirty="0">
                <a:cs typeface="Arial" panose="020B0604020202020204" pitchFamily="34" charset="0"/>
              </a:rPr>
              <a:t>Haplotype phasing </a:t>
            </a:r>
            <a:r>
              <a:rPr lang="en-US" sz="3500" dirty="0">
                <a:cs typeface="Arial" panose="020B0604020202020204" pitchFamily="34" charset="0"/>
              </a:rPr>
              <a:t>is the process of inferring haplotypes from genotype data</a:t>
            </a:r>
          </a:p>
          <a:p>
            <a:pPr marL="1344613" lvl="1" indent="-711200" algn="just">
              <a:buSzPct val="75000"/>
              <a:buFont typeface="Courier New" panose="02070309020205020404" pitchFamily="49" charset="0"/>
              <a:buChar char="o"/>
            </a:pPr>
            <a:r>
              <a:rPr lang="en-US" sz="3500" dirty="0">
                <a:cs typeface="Arial" panose="020B0604020202020204" pitchFamily="34" charset="0"/>
              </a:rPr>
              <a:t>Mostly done computationally due to cost and time of lab-based methods</a:t>
            </a:r>
          </a:p>
          <a:p>
            <a:pPr marL="1344613" lvl="1" indent="-711200" algn="just">
              <a:buSzPct val="75000"/>
              <a:buFont typeface="Courier New" panose="02070309020205020404" pitchFamily="49" charset="0"/>
              <a:buChar char="o"/>
            </a:pPr>
            <a:r>
              <a:rPr lang="en-US" sz="3500" dirty="0">
                <a:cs typeface="Arial" panose="020B0604020202020204" pitchFamily="34" charset="0"/>
              </a:rPr>
              <a:t>Relies on correct reference sequence</a:t>
            </a: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b="1" dirty="0">
                <a:cs typeface="Arial" panose="020B0604020202020204" pitchFamily="34" charset="0"/>
              </a:rPr>
              <a:t>Long continuous stretches of homozygosity </a:t>
            </a:r>
            <a:r>
              <a:rPr lang="en-US" sz="3500" dirty="0">
                <a:cs typeface="Arial" panose="020B0604020202020204" pitchFamily="34" charset="0"/>
              </a:rPr>
              <a:t>(LCSHs) are regions that contain at most one heterozygous SNV</a:t>
            </a:r>
          </a:p>
          <a:p>
            <a:pPr marL="1381125" lvl="1" indent="-709613" algn="just">
              <a:buSzPct val="75000"/>
              <a:buFont typeface="Courier New" panose="02070309020205020404" pitchFamily="49" charset="0"/>
              <a:buChar char="o"/>
            </a:pPr>
            <a:r>
              <a:rPr lang="en-US" sz="3500" b="1" dirty="0">
                <a:cs typeface="Arial" panose="020B0604020202020204" pitchFamily="34" charset="0"/>
              </a:rPr>
              <a:t>Why are they interesting? </a:t>
            </a:r>
            <a:r>
              <a:rPr lang="en-US" sz="3500" dirty="0">
                <a:cs typeface="Arial" panose="020B0604020202020204" pitchFamily="34" charset="0"/>
              </a:rPr>
              <a:t>-&gt; presence of LCSHs in unrelated individuals across different populations is attributed to lower average recombination rate in those regions of the genome</a:t>
            </a:r>
          </a:p>
          <a:p>
            <a:pPr marL="1381125" lvl="1" indent="-709613" algn="just">
              <a:buSzPct val="75000"/>
              <a:buFont typeface="Courier New" panose="02070309020205020404" pitchFamily="49" charset="0"/>
              <a:buChar char="o"/>
            </a:pPr>
            <a:endParaRPr lang="en-US" sz="3500" dirty="0">
              <a:cs typeface="Arial" panose="020B0604020202020204" pitchFamily="34" charset="0"/>
            </a:endParaRP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The current human reference genome, </a:t>
            </a:r>
            <a:r>
              <a:rPr lang="en-US" sz="3500" i="1" dirty="0">
                <a:cs typeface="Arial" panose="020B0604020202020204" pitchFamily="34" charset="0"/>
              </a:rPr>
              <a:t>Homo sapiens </a:t>
            </a:r>
            <a:r>
              <a:rPr lang="en-US" sz="3500" dirty="0">
                <a:cs typeface="Arial" panose="020B0604020202020204" pitchFamily="34" charset="0"/>
              </a:rPr>
              <a:t>genome assembly GRCh38 (hg38), was released in 2013</a:t>
            </a: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Multiple concerns with the current reference genome:</a:t>
            </a:r>
          </a:p>
          <a:p>
            <a:pPr marL="1381125" lvl="1" indent="-671513" algn="just">
              <a:buSzPct val="100000"/>
              <a:buFont typeface="+mj-lt"/>
              <a:buAutoNum type="arabicPeriod"/>
            </a:pPr>
            <a:r>
              <a:rPr lang="en-US" sz="3500" dirty="0">
                <a:cs typeface="Arial" panose="020B0604020202020204" pitchFamily="34" charset="0"/>
              </a:rPr>
              <a:t>70% from one individual</a:t>
            </a:r>
          </a:p>
          <a:p>
            <a:pPr marL="1381125" lvl="1" indent="-671513" algn="just">
              <a:buSzPct val="100000"/>
              <a:buFont typeface="+mj-lt"/>
              <a:buAutoNum type="arabicPeriod"/>
            </a:pPr>
            <a:r>
              <a:rPr lang="en-US" sz="3500" dirty="0">
                <a:cs typeface="Arial" panose="020B0604020202020204" pitchFamily="34" charset="0"/>
              </a:rPr>
              <a:t>Does not fully reflect human genetic diversity</a:t>
            </a:r>
          </a:p>
          <a:p>
            <a:pPr marL="1381125" lvl="1" indent="-671513" algn="just">
              <a:buSzPct val="100000"/>
              <a:buFont typeface="+mj-lt"/>
              <a:buAutoNum type="arabicPeriod"/>
            </a:pPr>
            <a:r>
              <a:rPr lang="en-US" sz="3500" dirty="0">
                <a:cs typeface="Arial" panose="020B0604020202020204" pitchFamily="34" charset="0"/>
              </a:rPr>
              <a:t>Most blood groups lack long reference sequences</a:t>
            </a: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endParaRPr lang="en-US" sz="3500" dirty="0">
              <a:cs typeface="Arial" panose="020B0604020202020204" pitchFamily="34" charset="0"/>
            </a:endParaRP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The 1000 Genomes Project (1kGP) ran between 2008 and 2015 and sequenced 2504 unrelated individuals in Phase 3 dataset</a:t>
            </a:r>
            <a:r>
              <a:rPr lang="en-US" sz="3500" baseline="30000" dirty="0">
                <a:cs typeface="Arial" panose="020B0604020202020204" pitchFamily="34" charset="0"/>
              </a:rPr>
              <a:t>1</a:t>
            </a:r>
            <a:endParaRPr lang="en-US" sz="3500" dirty="0">
              <a:cs typeface="Arial" panose="020B0604020202020204" pitchFamily="34" charset="0"/>
            </a:endParaRPr>
          </a:p>
          <a:p>
            <a:pPr marL="1381125" lvl="1" indent="-747713" algn="just">
              <a:buSzPct val="75000"/>
              <a:buFont typeface="Courier New" panose="02070309020205020404" pitchFamily="49" charset="0"/>
              <a:buChar char="o"/>
            </a:pPr>
            <a:r>
              <a:rPr lang="en-US" sz="3500" dirty="0">
                <a:cs typeface="Arial" panose="020B0604020202020204" pitchFamily="34" charset="0"/>
              </a:rPr>
              <a:t>Goal was to create public database of human genetic variation</a:t>
            </a:r>
          </a:p>
          <a:p>
            <a:pPr marL="1746250" lvl="1" indent="-571500" algn="just">
              <a:buSzPct val="75000"/>
              <a:buFont typeface="Courier New" panose="02070309020205020404" pitchFamily="49" charset="0"/>
              <a:buChar char="o"/>
            </a:pPr>
            <a:endParaRPr lang="en-US" sz="3500" dirty="0">
              <a:cs typeface="Arial" panose="020B0604020202020204" pitchFamily="34" charset="0"/>
            </a:endParaRP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Improved dataset was released in 2020 -&gt; 2504 individuals from 1kGP Phase 3 + 698 additional samples = </a:t>
            </a:r>
            <a:r>
              <a:rPr lang="en-US" sz="3500" b="1" dirty="0">
                <a:cs typeface="Arial" panose="020B0604020202020204" pitchFamily="34" charset="0"/>
              </a:rPr>
              <a:t>3202 individuals</a:t>
            </a:r>
          </a:p>
          <a:p>
            <a:pPr marL="1419225" lvl="1" indent="-747713" algn="just">
              <a:buSzPct val="75000"/>
              <a:buFont typeface="Courier New" panose="02070309020205020404" pitchFamily="49" charset="0"/>
              <a:buChar char="o"/>
            </a:pPr>
            <a:r>
              <a:rPr lang="en-US" sz="3500" dirty="0">
                <a:cs typeface="Arial" panose="020B0604020202020204" pitchFamily="34" charset="0"/>
              </a:rPr>
              <a:t>30x coverage (vs. 7.4X coverage for 1kGP Phase 3) discovers over two-fold more SNV sites</a:t>
            </a:r>
          </a:p>
          <a:p>
            <a:pPr marL="1419225" lvl="1" indent="-747713" algn="just">
              <a:buSzPct val="75000"/>
              <a:buFont typeface="Courier New" panose="02070309020205020404" pitchFamily="49" charset="0"/>
              <a:buChar char="o"/>
            </a:pPr>
            <a:endParaRPr lang="en-US" sz="3500" dirty="0">
              <a:cs typeface="Arial" panose="020B0604020202020204" pitchFamily="34" charset="0"/>
            </a:endParaRPr>
          </a:p>
          <a:p>
            <a:pPr marL="635000" lvl="1" indent="-595313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highlight>
                  <a:srgbClr val="FF00FF"/>
                </a:highlight>
                <a:cs typeface="Arial" panose="020B0604020202020204" pitchFamily="34" charset="0"/>
              </a:rPr>
              <a:t>LCSHs were previously extracted from the 1kGP and identified experimentally confirmed reference sequences for the Duffy gene (</a:t>
            </a:r>
            <a:r>
              <a:rPr lang="en-US" sz="3500" i="1" dirty="0">
                <a:highlight>
                  <a:srgbClr val="FF00FF"/>
                </a:highlight>
                <a:cs typeface="Arial" panose="020B0604020202020204" pitchFamily="34" charset="0"/>
              </a:rPr>
              <a:t>ACKR1)</a:t>
            </a:r>
            <a:r>
              <a:rPr lang="en-US" sz="3500" i="1" baseline="30000" dirty="0">
                <a:highlight>
                  <a:srgbClr val="FF00FF"/>
                </a:highlight>
                <a:cs typeface="Arial" panose="020B0604020202020204" pitchFamily="34" charset="0"/>
              </a:rPr>
              <a:t>2</a:t>
            </a:r>
            <a:endParaRPr lang="en-US" sz="3500" dirty="0">
              <a:highlight>
                <a:srgbClr val="FF00FF"/>
              </a:highlight>
              <a:cs typeface="Arial" panose="020B0604020202020204" pitchFamily="34" charset="0"/>
            </a:endParaRPr>
          </a:p>
        </p:txBody>
      </p:sp>
      <p:sp>
        <p:nvSpPr>
          <p:cNvPr id="76" name="AutoShape 8363">
            <a:extLst>
              <a:ext uri="{FF2B5EF4-FFF2-40B4-BE49-F238E27FC236}">
                <a16:creationId xmlns:a16="http://schemas.microsoft.com/office/drawing/2014/main" id="{68CA5B66-8712-3D4D-B3CF-896CA45C1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3504" y="5842591"/>
            <a:ext cx="11430000" cy="1029600"/>
          </a:xfrm>
          <a:prstGeom prst="roundRect">
            <a:avLst>
              <a:gd name="adj" fmla="val 16667"/>
            </a:avLst>
          </a:prstGeom>
          <a:solidFill>
            <a:srgbClr val="254B99"/>
          </a:solidFill>
          <a:ln w="25400" algn="ctr">
            <a:solidFill>
              <a:srgbClr val="254B9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Conclusions</a:t>
            </a:r>
          </a:p>
        </p:txBody>
      </p:sp>
      <p:sp>
        <p:nvSpPr>
          <p:cNvPr id="80" name="AutoShape 8363">
            <a:extLst>
              <a:ext uri="{FF2B5EF4-FFF2-40B4-BE49-F238E27FC236}">
                <a16:creationId xmlns:a16="http://schemas.microsoft.com/office/drawing/2014/main" id="{F038C777-1D04-F94D-88A6-5B487F9F9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95" y="5842591"/>
            <a:ext cx="11430000" cy="1029600"/>
          </a:xfrm>
          <a:prstGeom prst="roundRect">
            <a:avLst>
              <a:gd name="adj" fmla="val 16667"/>
            </a:avLst>
          </a:prstGeom>
          <a:solidFill>
            <a:srgbClr val="254B99"/>
          </a:solidFill>
          <a:ln w="25400" algn="ctr">
            <a:solidFill>
              <a:srgbClr val="254B9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Aims</a:t>
            </a:r>
          </a:p>
        </p:txBody>
      </p:sp>
      <p:sp>
        <p:nvSpPr>
          <p:cNvPr id="99" name="AutoShape 8363">
            <a:extLst>
              <a:ext uri="{FF2B5EF4-FFF2-40B4-BE49-F238E27FC236}">
                <a16:creationId xmlns:a16="http://schemas.microsoft.com/office/drawing/2014/main" id="{DAE6F1F9-9E2B-3B40-8CF8-6FDDF147F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3504" y="11582400"/>
            <a:ext cx="11430000" cy="1029600"/>
          </a:xfrm>
          <a:prstGeom prst="roundRect">
            <a:avLst>
              <a:gd name="adj" fmla="val 16667"/>
            </a:avLst>
          </a:prstGeom>
          <a:solidFill>
            <a:srgbClr val="254B99"/>
          </a:solidFill>
          <a:ln w="25400" algn="ctr">
            <a:solidFill>
              <a:srgbClr val="254B9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</a:rPr>
              <a:t>Future Directions</a:t>
            </a:r>
          </a:p>
        </p:txBody>
      </p:sp>
      <p:sp>
        <p:nvSpPr>
          <p:cNvPr id="100" name="AutoShape 8363">
            <a:extLst>
              <a:ext uri="{FF2B5EF4-FFF2-40B4-BE49-F238E27FC236}">
                <a16:creationId xmlns:a16="http://schemas.microsoft.com/office/drawing/2014/main" id="{C38B6440-53EB-064A-B040-8223BCEFF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3504" y="17916979"/>
            <a:ext cx="11430000" cy="1029600"/>
          </a:xfrm>
          <a:prstGeom prst="roundRect">
            <a:avLst>
              <a:gd name="adj" fmla="val 16667"/>
            </a:avLst>
          </a:prstGeom>
          <a:solidFill>
            <a:srgbClr val="254B99"/>
          </a:solidFill>
          <a:ln w="25400" algn="ctr">
            <a:solidFill>
              <a:srgbClr val="254B9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Clinical Implications</a:t>
            </a:r>
          </a:p>
        </p:txBody>
      </p:sp>
      <p:sp>
        <p:nvSpPr>
          <p:cNvPr id="101" name="AutoShape 8363">
            <a:extLst>
              <a:ext uri="{FF2B5EF4-FFF2-40B4-BE49-F238E27FC236}">
                <a16:creationId xmlns:a16="http://schemas.microsoft.com/office/drawing/2014/main" id="{531F8CBF-178A-1549-B3A3-85F9E8185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2717" y="22962007"/>
            <a:ext cx="5010787" cy="1029600"/>
          </a:xfrm>
          <a:prstGeom prst="roundRect">
            <a:avLst>
              <a:gd name="adj" fmla="val 16667"/>
            </a:avLst>
          </a:prstGeom>
          <a:solidFill>
            <a:srgbClr val="254B99"/>
          </a:solidFill>
          <a:ln w="25400" algn="ctr">
            <a:solidFill>
              <a:srgbClr val="254B9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4800" b="1" dirty="0">
                <a:solidFill>
                  <a:schemeClr val="bg1"/>
                </a:solidFill>
                <a:latin typeface="+mj-lt"/>
              </a:rPr>
              <a:t>References</a:t>
            </a:r>
          </a:p>
        </p:txBody>
      </p:sp>
      <p:sp>
        <p:nvSpPr>
          <p:cNvPr id="164" name="AutoShape 8363">
            <a:extLst>
              <a:ext uri="{FF2B5EF4-FFF2-40B4-BE49-F238E27FC236}">
                <a16:creationId xmlns:a16="http://schemas.microsoft.com/office/drawing/2014/main" id="{8C0431D1-7B4D-7B4A-B639-D4989CE5B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367" y="10221553"/>
            <a:ext cx="11279812" cy="1029600"/>
          </a:xfrm>
          <a:prstGeom prst="roundRect">
            <a:avLst>
              <a:gd name="adj" fmla="val 16667"/>
            </a:avLst>
          </a:prstGeom>
          <a:solidFill>
            <a:srgbClr val="254B99"/>
          </a:solidFill>
          <a:ln w="25400" algn="ctr">
            <a:solidFill>
              <a:srgbClr val="254B9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Background</a:t>
            </a:r>
          </a:p>
        </p:txBody>
      </p:sp>
      <p:sp>
        <p:nvSpPr>
          <p:cNvPr id="165" name="AutoShape 8363">
            <a:extLst>
              <a:ext uri="{FF2B5EF4-FFF2-40B4-BE49-F238E27FC236}">
                <a16:creationId xmlns:a16="http://schemas.microsoft.com/office/drawing/2014/main" id="{0BDF1D06-3C27-424C-988D-D70B4EEC3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20165" y="22962007"/>
            <a:ext cx="6122378" cy="1029600"/>
          </a:xfrm>
          <a:prstGeom prst="roundRect">
            <a:avLst>
              <a:gd name="adj" fmla="val 16667"/>
            </a:avLst>
          </a:prstGeom>
          <a:solidFill>
            <a:srgbClr val="254B99"/>
          </a:solidFill>
          <a:ln w="25400" algn="ctr">
            <a:solidFill>
              <a:srgbClr val="254B9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4800" b="1" dirty="0">
                <a:solidFill>
                  <a:schemeClr val="bg1"/>
                </a:solidFill>
                <a:latin typeface="+mj-lt"/>
              </a:rPr>
              <a:t>Acknowledgements</a:t>
            </a:r>
          </a:p>
        </p:txBody>
      </p:sp>
      <p:sp>
        <p:nvSpPr>
          <p:cNvPr id="168" name="AutoShape 8363">
            <a:extLst>
              <a:ext uri="{FF2B5EF4-FFF2-40B4-BE49-F238E27FC236}">
                <a16:creationId xmlns:a16="http://schemas.microsoft.com/office/drawing/2014/main" id="{01B2DC15-42F3-1F41-AF54-3F4DBB5F2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5987" y="23370757"/>
            <a:ext cx="18607893" cy="1013243"/>
          </a:xfrm>
          <a:prstGeom prst="roundRect">
            <a:avLst>
              <a:gd name="adj" fmla="val 16667"/>
            </a:avLst>
          </a:prstGeom>
          <a:solidFill>
            <a:srgbClr val="254B99"/>
          </a:solidFill>
          <a:ln w="25400" algn="ctr">
            <a:solidFill>
              <a:srgbClr val="254B9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Results</a:t>
            </a:r>
          </a:p>
        </p:txBody>
      </p: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65CF1F1E-8BD1-F14D-9124-698DDE789EEC}"/>
              </a:ext>
            </a:extLst>
          </p:cNvPr>
          <p:cNvGrpSpPr/>
          <p:nvPr/>
        </p:nvGrpSpPr>
        <p:grpSpPr>
          <a:xfrm>
            <a:off x="12445986" y="24406643"/>
            <a:ext cx="18607893" cy="7735260"/>
            <a:chOff x="12297284" y="6858000"/>
            <a:chExt cx="13055941" cy="6950897"/>
          </a:xfrm>
        </p:grpSpPr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C7D06DE5-30C6-3843-84DA-552B9C3B26A2}"/>
                </a:ext>
              </a:extLst>
            </p:cNvPr>
            <p:cNvSpPr/>
            <p:nvPr/>
          </p:nvSpPr>
          <p:spPr>
            <a:xfrm>
              <a:off x="12297284" y="7162800"/>
              <a:ext cx="13055940" cy="5851509"/>
            </a:xfrm>
            <a:prstGeom prst="rect">
              <a:avLst/>
            </a:prstGeom>
            <a:solidFill>
              <a:srgbClr val="DADDEF"/>
            </a:solidFill>
            <a:ln>
              <a:solidFill>
                <a:srgbClr val="DAD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ounded Rectangle 435">
              <a:extLst>
                <a:ext uri="{FF2B5EF4-FFF2-40B4-BE49-F238E27FC236}">
                  <a16:creationId xmlns:a16="http://schemas.microsoft.com/office/drawing/2014/main" id="{15F5FD0C-1570-8847-89B0-70288FBAD0F3}"/>
                </a:ext>
              </a:extLst>
            </p:cNvPr>
            <p:cNvSpPr/>
            <p:nvPr/>
          </p:nvSpPr>
          <p:spPr>
            <a:xfrm>
              <a:off x="12297285" y="6858000"/>
              <a:ext cx="13055940" cy="914857"/>
            </a:xfrm>
            <a:prstGeom prst="roundRect">
              <a:avLst/>
            </a:prstGeom>
            <a:solidFill>
              <a:srgbClr val="DADDEF"/>
            </a:solidFill>
            <a:ln>
              <a:solidFill>
                <a:srgbClr val="DAD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3900" b="1" dirty="0">
                <a:solidFill>
                  <a:schemeClr val="bg1"/>
                </a:solidFill>
              </a:endParaRPr>
            </a:p>
          </p:txBody>
        </p:sp>
        <p:sp>
          <p:nvSpPr>
            <p:cNvPr id="437" name="Rounded Rectangle 436">
              <a:extLst>
                <a:ext uri="{FF2B5EF4-FFF2-40B4-BE49-F238E27FC236}">
                  <a16:creationId xmlns:a16="http://schemas.microsoft.com/office/drawing/2014/main" id="{7F4C064A-1921-0745-A3A2-FE5347170D5D}"/>
                </a:ext>
              </a:extLst>
            </p:cNvPr>
            <p:cNvSpPr/>
            <p:nvPr/>
          </p:nvSpPr>
          <p:spPr>
            <a:xfrm>
              <a:off x="12297284" y="12894040"/>
              <a:ext cx="13055940" cy="914857"/>
            </a:xfrm>
            <a:prstGeom prst="roundRect">
              <a:avLst/>
            </a:prstGeom>
            <a:solidFill>
              <a:srgbClr val="DADDEF"/>
            </a:solidFill>
            <a:ln>
              <a:solidFill>
                <a:srgbClr val="DAD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3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38" name="Text Box 8364">
            <a:extLst>
              <a:ext uri="{FF2B5EF4-FFF2-40B4-BE49-F238E27FC236}">
                <a16:creationId xmlns:a16="http://schemas.microsoft.com/office/drawing/2014/main" id="{BEC83CDA-EC3C-454D-84C6-9A4246DE6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3667" y="24382248"/>
            <a:ext cx="18440211" cy="4656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115892" tIns="57947" rIns="115892" bIns="57947">
            <a:spAutoFit/>
          </a:bodyPr>
          <a:lstStyle/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Long-range haplotypes (+ frequency and population information) were generated for 100 genes</a:t>
            </a: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At least one full-length haplotype was generated for each gene</a:t>
            </a:r>
            <a:endParaRPr lang="en-US" sz="1500" dirty="0">
              <a:cs typeface="Arial" panose="020B0604020202020204" pitchFamily="34" charset="0"/>
            </a:endParaRP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endParaRPr lang="en-US" sz="1500" dirty="0">
              <a:cs typeface="Arial" panose="020B0604020202020204" pitchFamily="34" charset="0"/>
            </a:endParaRP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Attempting to find all possible combinations led to exponential increase in possibilities</a:t>
            </a: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A heuristic was developed to try to solve the problem:</a:t>
            </a:r>
          </a:p>
          <a:p>
            <a:pPr marL="1587500" lvl="1" indent="-671513" algn="just">
              <a:buSzPct val="75000"/>
              <a:buFont typeface="Courier New" panose="02070309020205020404" pitchFamily="49" charset="0"/>
              <a:buChar char="o"/>
            </a:pPr>
            <a:r>
              <a:rPr lang="en-US" sz="3500" dirty="0">
                <a:cs typeface="Arial" panose="020B0604020202020204" pitchFamily="34" charset="0"/>
              </a:rPr>
              <a:t>Full-length haplotypes are ranked by frequency</a:t>
            </a:r>
          </a:p>
          <a:p>
            <a:pPr marL="1587500" lvl="1" indent="-671513" algn="just">
              <a:buSzPct val="75000"/>
              <a:buFont typeface="Courier New" panose="02070309020205020404" pitchFamily="49" charset="0"/>
              <a:buChar char="o"/>
            </a:pPr>
            <a:r>
              <a:rPr lang="en-US" sz="3500" dirty="0">
                <a:cs typeface="Arial" panose="020B0604020202020204" pitchFamily="34" charset="0"/>
              </a:rPr>
              <a:t>Sum ranks of the current consensus sequences and full-length haplotype when extending</a:t>
            </a:r>
          </a:p>
          <a:p>
            <a:pPr marL="1587500" lvl="1" indent="-671513" algn="just">
              <a:buSzPct val="75000"/>
              <a:buFont typeface="Courier New" panose="02070309020205020404" pitchFamily="49" charset="0"/>
              <a:buChar char="o"/>
            </a:pPr>
            <a:r>
              <a:rPr lang="en-US" sz="3500" dirty="0">
                <a:cs typeface="Arial" panose="020B0604020202020204" pitchFamily="34" charset="0"/>
              </a:rPr>
              <a:t>If the number of consensus sequences exceeds 10,000 instances, keep only the top 10,000</a:t>
            </a:r>
          </a:p>
          <a:p>
            <a:pPr marL="571500" indent="-571500" algn="just"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Using this heuristic, three consensus sequences were constructed (Figure 2)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59C5360D-3541-FF41-939C-C2F8FD833458}"/>
              </a:ext>
            </a:extLst>
          </p:cNvPr>
          <p:cNvSpPr txBox="1"/>
          <p:nvPr/>
        </p:nvSpPr>
        <p:spPr>
          <a:xfrm>
            <a:off x="31720165" y="18973800"/>
            <a:ext cx="112112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Use</a:t>
            </a:r>
            <a:r>
              <a:rPr lang="en-US" sz="3500" i="1" dirty="0">
                <a:cs typeface="Arial" panose="020B0604020202020204" pitchFamily="34" charset="0"/>
              </a:rPr>
              <a:t> ACKR1</a:t>
            </a:r>
            <a:r>
              <a:rPr lang="en-US" sz="3500" dirty="0">
                <a:cs typeface="Arial" panose="020B0604020202020204" pitchFamily="34" charset="0"/>
              </a:rPr>
              <a:t> haplotypes as references to facilitate blood group genotyping between donors and recipients</a:t>
            </a:r>
          </a:p>
          <a:p>
            <a:pPr marL="1157288" lvl="1" indent="-635000" algn="just">
              <a:buSzPct val="75000"/>
              <a:buFont typeface="Courier New" panose="02070309020205020404" pitchFamily="49" charset="0"/>
              <a:buChar char="o"/>
            </a:pPr>
            <a:r>
              <a:rPr lang="en-US" sz="3500" dirty="0">
                <a:cs typeface="Arial" panose="020B0604020202020204" pitchFamily="34" charset="0"/>
              </a:rPr>
              <a:t>Exact matching improves survival after bone marrow transplantation and reduces alloimmunization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A more diverse reference genome could aid population-specific studies on genetic predisposition to diseases</a:t>
            </a:r>
            <a:r>
              <a:rPr lang="en-US" sz="3500" baseline="30000" dirty="0">
                <a:cs typeface="Arial" panose="020B0604020202020204" pitchFamily="34" charset="0"/>
              </a:rPr>
              <a:t>3</a:t>
            </a:r>
            <a:endParaRPr lang="en-US" sz="3500" dirty="0">
              <a:cs typeface="Arial" panose="020B0604020202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500" dirty="0">
                <a:cs typeface="Arial" panose="020B0604020202020204" pitchFamily="34" charset="0"/>
              </a:rPr>
              <a:t>May aid in development of personalized medicine</a:t>
            </a:r>
            <a:r>
              <a:rPr lang="en-US" sz="3500" baseline="30000" dirty="0">
                <a:cs typeface="Arial" panose="020B0604020202020204" pitchFamily="34" charset="0"/>
              </a:rPr>
              <a:t>3</a:t>
            </a:r>
            <a:endParaRPr lang="en-US" sz="3500" dirty="0">
              <a:cs typeface="Arial" panose="020B0604020202020204" pitchFamily="34" charset="0"/>
            </a:endParaRP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9D17C185-882F-984B-BBEE-425EFE5720EF}"/>
              </a:ext>
            </a:extLst>
          </p:cNvPr>
          <p:cNvSpPr txBox="1"/>
          <p:nvPr/>
        </p:nvSpPr>
        <p:spPr>
          <a:xfrm>
            <a:off x="31769764" y="24200099"/>
            <a:ext cx="5910212" cy="763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3374305">
              <a:buSzPct val="75000"/>
              <a:defRPr/>
            </a:pPr>
            <a:r>
              <a:rPr lang="en-US" sz="3500" dirty="0">
                <a:latin typeface="+mj-lt"/>
              </a:rPr>
              <a:t>Anne-Sophie would like to thank Dr. Willy A. Flegel and Dr. </a:t>
            </a:r>
            <a:r>
              <a:rPr lang="en-US" sz="3500" dirty="0" err="1">
                <a:cs typeface="Arial" panose="020B0604020202020204" pitchFamily="34" charset="0"/>
              </a:rPr>
              <a:t>Kshitij</a:t>
            </a:r>
            <a:r>
              <a:rPr lang="en-US" sz="3500" dirty="0">
                <a:latin typeface="+mj-lt"/>
              </a:rPr>
              <a:t> Srivastava for their outstanding mentorship and support throughout this project, and for introducing her to research in genomics and bioinformatics, specifically for transfusion medicine.   </a:t>
            </a:r>
          </a:p>
          <a:p>
            <a:pPr algn="just" defTabSz="3374305">
              <a:buSzPct val="75000"/>
              <a:defRPr/>
            </a:pPr>
            <a:endParaRPr lang="en-US" sz="3500" dirty="0">
              <a:latin typeface="+mj-lt"/>
            </a:endParaRPr>
          </a:p>
          <a:p>
            <a:pPr algn="just" defTabSz="3374305">
              <a:buSzPct val="75000"/>
              <a:defRPr/>
            </a:pPr>
            <a:r>
              <a:rPr lang="en-US" sz="3500" dirty="0">
                <a:latin typeface="+mj-lt"/>
              </a:rPr>
              <a:t>Anne-Sophie would also like to thank the NIH Summer Internship Program.</a:t>
            </a:r>
          </a:p>
          <a:p>
            <a:pPr algn="just" defTabSz="3374305">
              <a:buSzPct val="75000"/>
              <a:defRPr/>
            </a:pPr>
            <a:endParaRPr lang="en-US" sz="3500" dirty="0">
              <a:highlight>
                <a:srgbClr val="FFFF00"/>
              </a:highlight>
              <a:latin typeface="+mj-lt"/>
              <a:cs typeface="Arial"/>
            </a:endParaRPr>
          </a:p>
        </p:txBody>
      </p: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1A1DFF7E-C88A-6E4A-A0E2-F94C8527A668}"/>
              </a:ext>
            </a:extLst>
          </p:cNvPr>
          <p:cNvGrpSpPr/>
          <p:nvPr/>
        </p:nvGrpSpPr>
        <p:grpSpPr>
          <a:xfrm>
            <a:off x="13015235" y="29067933"/>
            <a:ext cx="17415713" cy="2878309"/>
            <a:chOff x="13015235" y="29256066"/>
            <a:chExt cx="17415713" cy="2878309"/>
          </a:xfrm>
        </p:grpSpPr>
        <p:sp>
          <p:nvSpPr>
            <p:cNvPr id="611" name="Rounded Rectangle 610">
              <a:extLst>
                <a:ext uri="{FF2B5EF4-FFF2-40B4-BE49-F238E27FC236}">
                  <a16:creationId xmlns:a16="http://schemas.microsoft.com/office/drawing/2014/main" id="{C8718CF0-0D89-424D-9123-EC3BF671924F}"/>
                </a:ext>
              </a:extLst>
            </p:cNvPr>
            <p:cNvSpPr/>
            <p:nvPr/>
          </p:nvSpPr>
          <p:spPr>
            <a:xfrm>
              <a:off x="13027415" y="29256066"/>
              <a:ext cx="17403530" cy="650067"/>
            </a:xfrm>
            <a:prstGeom prst="roundRect">
              <a:avLst/>
            </a:prstGeom>
            <a:solidFill>
              <a:srgbClr val="F8F8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215E0EB6-38AD-C64E-A682-21C54B301CDB}"/>
                </a:ext>
              </a:extLst>
            </p:cNvPr>
            <p:cNvSpPr/>
            <p:nvPr/>
          </p:nvSpPr>
          <p:spPr>
            <a:xfrm>
              <a:off x="13027416" y="29581222"/>
              <a:ext cx="17403532" cy="2181392"/>
            </a:xfrm>
            <a:prstGeom prst="rect">
              <a:avLst/>
            </a:prstGeom>
            <a:solidFill>
              <a:srgbClr val="F8F8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Rectangle 614">
              <a:extLst>
                <a:ext uri="{FF2B5EF4-FFF2-40B4-BE49-F238E27FC236}">
                  <a16:creationId xmlns:a16="http://schemas.microsoft.com/office/drawing/2014/main" id="{E20462DD-CD6C-A74D-BCE9-30F8E7098D1F}"/>
                </a:ext>
              </a:extLst>
            </p:cNvPr>
            <p:cNvSpPr/>
            <p:nvPr/>
          </p:nvSpPr>
          <p:spPr>
            <a:xfrm rot="5400000">
              <a:off x="20704703" y="24214864"/>
              <a:ext cx="2226357" cy="13537430"/>
            </a:xfrm>
            <a:prstGeom prst="rect">
              <a:avLst/>
            </a:prstGeom>
            <a:solidFill>
              <a:srgbClr val="F8F8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4" name="Rounded Rectangle 613">
              <a:extLst>
                <a:ext uri="{FF2B5EF4-FFF2-40B4-BE49-F238E27FC236}">
                  <a16:creationId xmlns:a16="http://schemas.microsoft.com/office/drawing/2014/main" id="{5113E7F9-5E6B-E748-B221-AE7CF22EE5E6}"/>
                </a:ext>
              </a:extLst>
            </p:cNvPr>
            <p:cNvSpPr/>
            <p:nvPr/>
          </p:nvSpPr>
          <p:spPr>
            <a:xfrm>
              <a:off x="13015235" y="31589150"/>
              <a:ext cx="17403532" cy="545225"/>
            </a:xfrm>
            <a:prstGeom prst="roundRect">
              <a:avLst/>
            </a:prstGeom>
            <a:solidFill>
              <a:srgbClr val="8A8C9C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Figure 2: </a:t>
              </a:r>
              <a:r>
                <a:rPr lang="en-US" sz="3600" dirty="0">
                  <a:solidFill>
                    <a:schemeClr val="bg1"/>
                  </a:solidFill>
                </a:rPr>
                <a:t>Constructed </a:t>
              </a:r>
              <a:r>
                <a:rPr lang="en-US" sz="3600" dirty="0">
                  <a:cs typeface="Arial" panose="020B0604020202020204" pitchFamily="34" charset="0"/>
                </a:rPr>
                <a:t>consensus sequences</a:t>
              </a:r>
              <a:r>
                <a:rPr lang="en-US" sz="3600" dirty="0">
                  <a:solidFill>
                    <a:schemeClr val="bg1"/>
                  </a:solidFill>
                </a:rPr>
                <a:t> span the entire region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F7DE3DB-8B48-CA40-A4E8-AE87445FAA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68475" y="29020540"/>
            <a:ext cx="16525674" cy="25415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92AF78D-8C40-234C-AAB4-EEC22F3EC682}"/>
                  </a:ext>
                </a:extLst>
              </p14:cNvPr>
              <p14:cNvContentPartPr/>
              <p14:nvPr/>
            </p14:nvContentPartPr>
            <p14:xfrm>
              <a:off x="17750520" y="29841840"/>
              <a:ext cx="1666080" cy="39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92AF78D-8C40-234C-AAB4-EEC22F3EC6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696520" y="29733840"/>
                <a:ext cx="17737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AC22254-BA75-3641-A792-CD75D56DD1A4}"/>
                  </a:ext>
                </a:extLst>
              </p14:cNvPr>
              <p14:cNvContentPartPr/>
              <p14:nvPr/>
            </p14:nvContentPartPr>
            <p14:xfrm>
              <a:off x="23249160" y="30122640"/>
              <a:ext cx="1679760" cy="63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AC22254-BA75-3641-A792-CD75D56DD1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195520" y="30015000"/>
                <a:ext cx="178740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20A620D-4169-8B48-8C36-6EF7D8D21115}"/>
                  </a:ext>
                </a:extLst>
              </p14:cNvPr>
              <p14:cNvContentPartPr/>
              <p14:nvPr/>
            </p14:nvContentPartPr>
            <p14:xfrm>
              <a:off x="26196480" y="29892240"/>
              <a:ext cx="1498680" cy="52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20A620D-4169-8B48-8C36-6EF7D8D2111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142480" y="29784600"/>
                <a:ext cx="1606320" cy="26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4357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Elbow Connector 1">
            <a:extLst>
              <a:ext uri="{FF2B5EF4-FFF2-40B4-BE49-F238E27FC236}">
                <a16:creationId xmlns:a16="http://schemas.microsoft.com/office/drawing/2014/main" id="{3B32CA62-7EC6-5743-BAD7-70FFC70A1638}"/>
              </a:ext>
            </a:extLst>
          </p:cNvPr>
          <p:cNvCxnSpPr>
            <a:cxnSpLocks/>
          </p:cNvCxnSpPr>
          <p:nvPr/>
        </p:nvCxnSpPr>
        <p:spPr>
          <a:xfrm flipV="1">
            <a:off x="19507200" y="8894431"/>
            <a:ext cx="2190538" cy="1849769"/>
          </a:xfrm>
          <a:prstGeom prst="bentConnector3">
            <a:avLst>
              <a:gd name="adj1" fmla="val 7782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A668720-66A8-7B4A-B4E8-898CB930A708}"/>
              </a:ext>
            </a:extLst>
          </p:cNvPr>
          <p:cNvGrpSpPr/>
          <p:nvPr/>
        </p:nvGrpSpPr>
        <p:grpSpPr>
          <a:xfrm>
            <a:off x="12329319" y="6891529"/>
            <a:ext cx="8789375" cy="4435110"/>
            <a:chOff x="12328447" y="6891528"/>
            <a:chExt cx="8461276" cy="444358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74389D0-9156-9A42-8A6F-061336AFE5DE}"/>
                </a:ext>
              </a:extLst>
            </p:cNvPr>
            <p:cNvGrpSpPr/>
            <p:nvPr/>
          </p:nvGrpSpPr>
          <p:grpSpPr>
            <a:xfrm>
              <a:off x="12328447" y="6891528"/>
              <a:ext cx="8461276" cy="4443585"/>
              <a:chOff x="21386626" y="6859333"/>
              <a:chExt cx="10842112" cy="4019893"/>
            </a:xfrm>
          </p:grpSpPr>
          <p:sp>
            <p:nvSpPr>
              <p:cNvPr id="9" name="Rounded Rectangle 1063">
                <a:extLst>
                  <a:ext uri="{FF2B5EF4-FFF2-40B4-BE49-F238E27FC236}">
                    <a16:creationId xmlns:a16="http://schemas.microsoft.com/office/drawing/2014/main" id="{233D03EF-DAD7-494E-881B-3C0CE70174C8}"/>
                  </a:ext>
                </a:extLst>
              </p:cNvPr>
              <p:cNvSpPr/>
              <p:nvPr/>
            </p:nvSpPr>
            <p:spPr>
              <a:xfrm>
                <a:off x="21386626" y="7243706"/>
                <a:ext cx="10842112" cy="3635520"/>
              </a:xfrm>
              <a:custGeom>
                <a:avLst/>
                <a:gdLst>
                  <a:gd name="connsiteX0" fmla="*/ 0 w 10748220"/>
                  <a:gd name="connsiteY0" fmla="*/ 323914 h 1943446"/>
                  <a:gd name="connsiteX1" fmla="*/ 323914 w 10748220"/>
                  <a:gd name="connsiteY1" fmla="*/ 0 h 1943446"/>
                  <a:gd name="connsiteX2" fmla="*/ 10424306 w 10748220"/>
                  <a:gd name="connsiteY2" fmla="*/ 0 h 1943446"/>
                  <a:gd name="connsiteX3" fmla="*/ 10748220 w 10748220"/>
                  <a:gd name="connsiteY3" fmla="*/ 323914 h 1943446"/>
                  <a:gd name="connsiteX4" fmla="*/ 10748220 w 10748220"/>
                  <a:gd name="connsiteY4" fmla="*/ 1619532 h 1943446"/>
                  <a:gd name="connsiteX5" fmla="*/ 10424306 w 10748220"/>
                  <a:gd name="connsiteY5" fmla="*/ 1943446 h 1943446"/>
                  <a:gd name="connsiteX6" fmla="*/ 323914 w 10748220"/>
                  <a:gd name="connsiteY6" fmla="*/ 1943446 h 1943446"/>
                  <a:gd name="connsiteX7" fmla="*/ 0 w 10748220"/>
                  <a:gd name="connsiteY7" fmla="*/ 1619532 h 1943446"/>
                  <a:gd name="connsiteX8" fmla="*/ 0 w 10748220"/>
                  <a:gd name="connsiteY8" fmla="*/ 323914 h 1943446"/>
                  <a:gd name="connsiteX0" fmla="*/ 46946 w 10795166"/>
                  <a:gd name="connsiteY0" fmla="*/ 13236351 h 14855883"/>
                  <a:gd name="connsiteX1" fmla="*/ 93769 w 10795166"/>
                  <a:gd name="connsiteY1" fmla="*/ 0 h 14855883"/>
                  <a:gd name="connsiteX2" fmla="*/ 10471252 w 10795166"/>
                  <a:gd name="connsiteY2" fmla="*/ 12912437 h 14855883"/>
                  <a:gd name="connsiteX3" fmla="*/ 10795166 w 10795166"/>
                  <a:gd name="connsiteY3" fmla="*/ 13236351 h 14855883"/>
                  <a:gd name="connsiteX4" fmla="*/ 10795166 w 10795166"/>
                  <a:gd name="connsiteY4" fmla="*/ 14531969 h 14855883"/>
                  <a:gd name="connsiteX5" fmla="*/ 10471252 w 10795166"/>
                  <a:gd name="connsiteY5" fmla="*/ 14855883 h 14855883"/>
                  <a:gd name="connsiteX6" fmla="*/ 370860 w 10795166"/>
                  <a:gd name="connsiteY6" fmla="*/ 14855883 h 14855883"/>
                  <a:gd name="connsiteX7" fmla="*/ 46946 w 10795166"/>
                  <a:gd name="connsiteY7" fmla="*/ 14531969 h 14855883"/>
                  <a:gd name="connsiteX8" fmla="*/ 46946 w 10795166"/>
                  <a:gd name="connsiteY8" fmla="*/ 13236351 h 14855883"/>
                  <a:gd name="connsiteX0" fmla="*/ 46946 w 10842112"/>
                  <a:gd name="connsiteY0" fmla="*/ 13236351 h 14855883"/>
                  <a:gd name="connsiteX1" fmla="*/ 93769 w 10842112"/>
                  <a:gd name="connsiteY1" fmla="*/ 0 h 14855883"/>
                  <a:gd name="connsiteX2" fmla="*/ 10748343 w 10842112"/>
                  <a:gd name="connsiteY2" fmla="*/ 138546 h 14855883"/>
                  <a:gd name="connsiteX3" fmla="*/ 10795166 w 10842112"/>
                  <a:gd name="connsiteY3" fmla="*/ 13236351 h 14855883"/>
                  <a:gd name="connsiteX4" fmla="*/ 10795166 w 10842112"/>
                  <a:gd name="connsiteY4" fmla="*/ 14531969 h 14855883"/>
                  <a:gd name="connsiteX5" fmla="*/ 10471252 w 10842112"/>
                  <a:gd name="connsiteY5" fmla="*/ 14855883 h 14855883"/>
                  <a:gd name="connsiteX6" fmla="*/ 370860 w 10842112"/>
                  <a:gd name="connsiteY6" fmla="*/ 14855883 h 14855883"/>
                  <a:gd name="connsiteX7" fmla="*/ 46946 w 10842112"/>
                  <a:gd name="connsiteY7" fmla="*/ 14531969 h 14855883"/>
                  <a:gd name="connsiteX8" fmla="*/ 46946 w 10842112"/>
                  <a:gd name="connsiteY8" fmla="*/ 13236351 h 14855883"/>
                  <a:gd name="connsiteX0" fmla="*/ 46946 w 10842112"/>
                  <a:gd name="connsiteY0" fmla="*/ 13319478 h 14939010"/>
                  <a:gd name="connsiteX1" fmla="*/ 93769 w 10842112"/>
                  <a:gd name="connsiteY1" fmla="*/ 83127 h 14939010"/>
                  <a:gd name="connsiteX2" fmla="*/ 10748343 w 10842112"/>
                  <a:gd name="connsiteY2" fmla="*/ 0 h 14939010"/>
                  <a:gd name="connsiteX3" fmla="*/ 10795166 w 10842112"/>
                  <a:gd name="connsiteY3" fmla="*/ 13319478 h 14939010"/>
                  <a:gd name="connsiteX4" fmla="*/ 10795166 w 10842112"/>
                  <a:gd name="connsiteY4" fmla="*/ 14615096 h 14939010"/>
                  <a:gd name="connsiteX5" fmla="*/ 10471252 w 10842112"/>
                  <a:gd name="connsiteY5" fmla="*/ 14939010 h 14939010"/>
                  <a:gd name="connsiteX6" fmla="*/ 370860 w 10842112"/>
                  <a:gd name="connsiteY6" fmla="*/ 14939010 h 14939010"/>
                  <a:gd name="connsiteX7" fmla="*/ 46946 w 10842112"/>
                  <a:gd name="connsiteY7" fmla="*/ 14615096 h 14939010"/>
                  <a:gd name="connsiteX8" fmla="*/ 46946 w 10842112"/>
                  <a:gd name="connsiteY8" fmla="*/ 13319478 h 14939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42112" h="14939010">
                    <a:moveTo>
                      <a:pt x="46946" y="13319478"/>
                    </a:moveTo>
                    <a:cubicBezTo>
                      <a:pt x="46946" y="13140585"/>
                      <a:pt x="-85124" y="83127"/>
                      <a:pt x="93769" y="83127"/>
                    </a:cubicBezTo>
                    <a:lnTo>
                      <a:pt x="10748343" y="0"/>
                    </a:lnTo>
                    <a:cubicBezTo>
                      <a:pt x="10927236" y="0"/>
                      <a:pt x="10795166" y="13140585"/>
                      <a:pt x="10795166" y="13319478"/>
                    </a:cubicBezTo>
                    <a:lnTo>
                      <a:pt x="10795166" y="14615096"/>
                    </a:lnTo>
                    <a:cubicBezTo>
                      <a:pt x="10795166" y="14793989"/>
                      <a:pt x="10650145" y="14939010"/>
                      <a:pt x="10471252" y="14939010"/>
                    </a:cubicBezTo>
                    <a:lnTo>
                      <a:pt x="370860" y="14939010"/>
                    </a:lnTo>
                    <a:cubicBezTo>
                      <a:pt x="191967" y="14939010"/>
                      <a:pt x="46946" y="14793989"/>
                      <a:pt x="46946" y="14615096"/>
                    </a:cubicBezTo>
                    <a:lnTo>
                      <a:pt x="46946" y="13319478"/>
                    </a:lnTo>
                    <a:close/>
                  </a:path>
                </a:pathLst>
              </a:custGeom>
              <a:solidFill>
                <a:srgbClr val="2751A5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4A93CC7-4E3C-CA4B-9003-9B6E6266CD59}"/>
                  </a:ext>
                </a:extLst>
              </p:cNvPr>
              <p:cNvSpPr/>
              <p:nvPr/>
            </p:nvSpPr>
            <p:spPr>
              <a:xfrm>
                <a:off x="21398960" y="6859333"/>
                <a:ext cx="10748221" cy="1330981"/>
              </a:xfrm>
              <a:prstGeom prst="roundRect">
                <a:avLst/>
              </a:prstGeom>
              <a:solidFill>
                <a:srgbClr val="2751A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US" sz="3900" dirty="0">
                    <a:solidFill>
                      <a:schemeClr val="bg1"/>
                    </a:solidFill>
                  </a:rPr>
                  <a:t>Step 1: Select all protein-coding genes from long arm of chromosome 1  </a:t>
                </a:r>
              </a:p>
            </p:txBody>
          </p:sp>
        </p:grp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12F8F10-430F-DD47-BA88-4FBB6C4CA0F3}"/>
                </a:ext>
              </a:extLst>
            </p:cNvPr>
            <p:cNvSpPr/>
            <p:nvPr/>
          </p:nvSpPr>
          <p:spPr>
            <a:xfrm>
              <a:off x="16383130" y="9083168"/>
              <a:ext cx="3944192" cy="126546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en-US" sz="2400" dirty="0">
                  <a:solidFill>
                    <a:schemeClr val="tx1"/>
                  </a:solidFill>
                </a:rPr>
                <a:t>extract protein-coding genes on long arm of chromosome 1</a:t>
              </a:r>
            </a:p>
          </p:txBody>
        </p:sp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560644BC-7E87-1A4F-B429-8331BD7EC9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6200000" flipH="1">
              <a:off x="16385953" y="5387810"/>
              <a:ext cx="403747" cy="6914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667C5EF-9A98-E74D-B37C-0BDC8B494F32}"/>
                </a:ext>
              </a:extLst>
            </p:cNvPr>
            <p:cNvCxnSpPr>
              <a:cxnSpLocks/>
            </p:cNvCxnSpPr>
            <p:nvPr/>
          </p:nvCxnSpPr>
          <p:spPr>
            <a:xfrm>
              <a:off x="16316635" y="9181762"/>
              <a:ext cx="0" cy="12486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467D624-01AA-9542-A31B-CF6500027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63713" y="10446179"/>
              <a:ext cx="6978328" cy="60587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371BF2-31B2-4E40-AAFC-36EADB2CB5D8}"/>
              </a:ext>
            </a:extLst>
          </p:cNvPr>
          <p:cNvGrpSpPr/>
          <p:nvPr/>
        </p:nvGrpSpPr>
        <p:grpSpPr>
          <a:xfrm>
            <a:off x="21328873" y="6868826"/>
            <a:ext cx="9799181" cy="18089205"/>
            <a:chOff x="21357795" y="6901024"/>
            <a:chExt cx="10842112" cy="15416715"/>
          </a:xfrm>
        </p:grpSpPr>
        <p:sp>
          <p:nvSpPr>
            <p:cNvPr id="12" name="Rounded Rectangle 1063">
              <a:extLst>
                <a:ext uri="{FF2B5EF4-FFF2-40B4-BE49-F238E27FC236}">
                  <a16:creationId xmlns:a16="http://schemas.microsoft.com/office/drawing/2014/main" id="{47EC19E6-9A00-3647-827C-42C4781F938E}"/>
                </a:ext>
              </a:extLst>
            </p:cNvPr>
            <p:cNvSpPr/>
            <p:nvPr/>
          </p:nvSpPr>
          <p:spPr>
            <a:xfrm>
              <a:off x="21357795" y="7378729"/>
              <a:ext cx="10842112" cy="14939010"/>
            </a:xfrm>
            <a:custGeom>
              <a:avLst/>
              <a:gdLst>
                <a:gd name="connsiteX0" fmla="*/ 0 w 10748220"/>
                <a:gd name="connsiteY0" fmla="*/ 323914 h 1943446"/>
                <a:gd name="connsiteX1" fmla="*/ 323914 w 10748220"/>
                <a:gd name="connsiteY1" fmla="*/ 0 h 1943446"/>
                <a:gd name="connsiteX2" fmla="*/ 10424306 w 10748220"/>
                <a:gd name="connsiteY2" fmla="*/ 0 h 1943446"/>
                <a:gd name="connsiteX3" fmla="*/ 10748220 w 10748220"/>
                <a:gd name="connsiteY3" fmla="*/ 323914 h 1943446"/>
                <a:gd name="connsiteX4" fmla="*/ 10748220 w 10748220"/>
                <a:gd name="connsiteY4" fmla="*/ 1619532 h 1943446"/>
                <a:gd name="connsiteX5" fmla="*/ 10424306 w 10748220"/>
                <a:gd name="connsiteY5" fmla="*/ 1943446 h 1943446"/>
                <a:gd name="connsiteX6" fmla="*/ 323914 w 10748220"/>
                <a:gd name="connsiteY6" fmla="*/ 1943446 h 1943446"/>
                <a:gd name="connsiteX7" fmla="*/ 0 w 10748220"/>
                <a:gd name="connsiteY7" fmla="*/ 1619532 h 1943446"/>
                <a:gd name="connsiteX8" fmla="*/ 0 w 10748220"/>
                <a:gd name="connsiteY8" fmla="*/ 323914 h 1943446"/>
                <a:gd name="connsiteX0" fmla="*/ 46946 w 10795166"/>
                <a:gd name="connsiteY0" fmla="*/ 13236351 h 14855883"/>
                <a:gd name="connsiteX1" fmla="*/ 93769 w 10795166"/>
                <a:gd name="connsiteY1" fmla="*/ 0 h 14855883"/>
                <a:gd name="connsiteX2" fmla="*/ 10471252 w 10795166"/>
                <a:gd name="connsiteY2" fmla="*/ 12912437 h 14855883"/>
                <a:gd name="connsiteX3" fmla="*/ 10795166 w 10795166"/>
                <a:gd name="connsiteY3" fmla="*/ 13236351 h 14855883"/>
                <a:gd name="connsiteX4" fmla="*/ 10795166 w 10795166"/>
                <a:gd name="connsiteY4" fmla="*/ 14531969 h 14855883"/>
                <a:gd name="connsiteX5" fmla="*/ 10471252 w 10795166"/>
                <a:gd name="connsiteY5" fmla="*/ 14855883 h 14855883"/>
                <a:gd name="connsiteX6" fmla="*/ 370860 w 10795166"/>
                <a:gd name="connsiteY6" fmla="*/ 14855883 h 14855883"/>
                <a:gd name="connsiteX7" fmla="*/ 46946 w 10795166"/>
                <a:gd name="connsiteY7" fmla="*/ 14531969 h 14855883"/>
                <a:gd name="connsiteX8" fmla="*/ 46946 w 10795166"/>
                <a:gd name="connsiteY8" fmla="*/ 13236351 h 14855883"/>
                <a:gd name="connsiteX0" fmla="*/ 46946 w 10842112"/>
                <a:gd name="connsiteY0" fmla="*/ 13236351 h 14855883"/>
                <a:gd name="connsiteX1" fmla="*/ 93769 w 10842112"/>
                <a:gd name="connsiteY1" fmla="*/ 0 h 14855883"/>
                <a:gd name="connsiteX2" fmla="*/ 10748343 w 10842112"/>
                <a:gd name="connsiteY2" fmla="*/ 138546 h 14855883"/>
                <a:gd name="connsiteX3" fmla="*/ 10795166 w 10842112"/>
                <a:gd name="connsiteY3" fmla="*/ 13236351 h 14855883"/>
                <a:gd name="connsiteX4" fmla="*/ 10795166 w 10842112"/>
                <a:gd name="connsiteY4" fmla="*/ 14531969 h 14855883"/>
                <a:gd name="connsiteX5" fmla="*/ 10471252 w 10842112"/>
                <a:gd name="connsiteY5" fmla="*/ 14855883 h 14855883"/>
                <a:gd name="connsiteX6" fmla="*/ 370860 w 10842112"/>
                <a:gd name="connsiteY6" fmla="*/ 14855883 h 14855883"/>
                <a:gd name="connsiteX7" fmla="*/ 46946 w 10842112"/>
                <a:gd name="connsiteY7" fmla="*/ 14531969 h 14855883"/>
                <a:gd name="connsiteX8" fmla="*/ 46946 w 10842112"/>
                <a:gd name="connsiteY8" fmla="*/ 13236351 h 14855883"/>
                <a:gd name="connsiteX0" fmla="*/ 46946 w 10842112"/>
                <a:gd name="connsiteY0" fmla="*/ 13319478 h 14939010"/>
                <a:gd name="connsiteX1" fmla="*/ 93769 w 10842112"/>
                <a:gd name="connsiteY1" fmla="*/ 83127 h 14939010"/>
                <a:gd name="connsiteX2" fmla="*/ 10748343 w 10842112"/>
                <a:gd name="connsiteY2" fmla="*/ 0 h 14939010"/>
                <a:gd name="connsiteX3" fmla="*/ 10795166 w 10842112"/>
                <a:gd name="connsiteY3" fmla="*/ 13319478 h 14939010"/>
                <a:gd name="connsiteX4" fmla="*/ 10795166 w 10842112"/>
                <a:gd name="connsiteY4" fmla="*/ 14615096 h 14939010"/>
                <a:gd name="connsiteX5" fmla="*/ 10471252 w 10842112"/>
                <a:gd name="connsiteY5" fmla="*/ 14939010 h 14939010"/>
                <a:gd name="connsiteX6" fmla="*/ 370860 w 10842112"/>
                <a:gd name="connsiteY6" fmla="*/ 14939010 h 14939010"/>
                <a:gd name="connsiteX7" fmla="*/ 46946 w 10842112"/>
                <a:gd name="connsiteY7" fmla="*/ 14615096 h 14939010"/>
                <a:gd name="connsiteX8" fmla="*/ 46946 w 10842112"/>
                <a:gd name="connsiteY8" fmla="*/ 13319478 h 1493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42112" h="14939010">
                  <a:moveTo>
                    <a:pt x="46946" y="13319478"/>
                  </a:moveTo>
                  <a:cubicBezTo>
                    <a:pt x="46946" y="13140585"/>
                    <a:pt x="-85124" y="83127"/>
                    <a:pt x="93769" y="83127"/>
                  </a:cubicBezTo>
                  <a:lnTo>
                    <a:pt x="10748343" y="0"/>
                  </a:lnTo>
                  <a:cubicBezTo>
                    <a:pt x="10927236" y="0"/>
                    <a:pt x="10795166" y="13140585"/>
                    <a:pt x="10795166" y="13319478"/>
                  </a:cubicBezTo>
                  <a:lnTo>
                    <a:pt x="10795166" y="14615096"/>
                  </a:lnTo>
                  <a:cubicBezTo>
                    <a:pt x="10795166" y="14793989"/>
                    <a:pt x="10650145" y="14939010"/>
                    <a:pt x="10471252" y="14939010"/>
                  </a:cubicBezTo>
                  <a:lnTo>
                    <a:pt x="370860" y="14939010"/>
                  </a:lnTo>
                  <a:cubicBezTo>
                    <a:pt x="191967" y="14939010"/>
                    <a:pt x="46946" y="14793989"/>
                    <a:pt x="46946" y="14615096"/>
                  </a:cubicBezTo>
                  <a:lnTo>
                    <a:pt x="46946" y="13319478"/>
                  </a:lnTo>
                  <a:close/>
                </a:path>
              </a:pathLst>
            </a:custGeom>
            <a:solidFill>
              <a:srgbClr val="2751A5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041E370-80A7-C14D-81AC-F6CB744DFF50}"/>
                </a:ext>
              </a:extLst>
            </p:cNvPr>
            <p:cNvSpPr/>
            <p:nvPr/>
          </p:nvSpPr>
          <p:spPr>
            <a:xfrm>
              <a:off x="21398959" y="6901024"/>
              <a:ext cx="10748221" cy="1204075"/>
            </a:xfrm>
            <a:prstGeom prst="roundRect">
              <a:avLst/>
            </a:prstGeom>
            <a:solidFill>
              <a:srgbClr val="2751A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3900" dirty="0">
                  <a:solidFill>
                    <a:schemeClr val="bg1"/>
                  </a:solidFill>
                </a:rPr>
                <a:t>Step 2: Generate haplotypes for genes using long contiguous stretches of homozygosity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AC4CD75-4573-E448-8459-C2B7AE3BA740}"/>
              </a:ext>
            </a:extLst>
          </p:cNvPr>
          <p:cNvSpPr/>
          <p:nvPr/>
        </p:nvSpPr>
        <p:spPr>
          <a:xfrm>
            <a:off x="22042906" y="9476893"/>
            <a:ext cx="6895533" cy="7908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select region between last nucleotide of previous gene and first nucleotide of next gene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F3A7F9-C7C3-0E46-942D-6824205E4C15}"/>
              </a:ext>
            </a:extLst>
          </p:cNvPr>
          <p:cNvCxnSpPr>
            <a:cxnSpLocks/>
          </p:cNvCxnSpPr>
          <p:nvPr/>
        </p:nvCxnSpPr>
        <p:spPr>
          <a:xfrm>
            <a:off x="29410370" y="9457636"/>
            <a:ext cx="0" cy="9660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loud 15">
            <a:extLst>
              <a:ext uri="{FF2B5EF4-FFF2-40B4-BE49-F238E27FC236}">
                <a16:creationId xmlns:a16="http://schemas.microsoft.com/office/drawing/2014/main" id="{56189662-2C51-2743-A3C9-787D769DC62F}"/>
              </a:ext>
            </a:extLst>
          </p:cNvPr>
          <p:cNvSpPr/>
          <p:nvPr/>
        </p:nvSpPr>
        <p:spPr>
          <a:xfrm>
            <a:off x="21936224" y="14322401"/>
            <a:ext cx="3033412" cy="1159146"/>
          </a:xfrm>
          <a:prstGeom prst="cloud">
            <a:avLst/>
          </a:prstGeom>
          <a:solidFill>
            <a:srgbClr val="2751A5"/>
          </a:solidFill>
          <a:ln>
            <a:solidFill>
              <a:srgbClr val="275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1000 Genomes 30x on GrCH38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D0544C-0BEF-A54C-894D-8183938C615A}"/>
              </a:ext>
            </a:extLst>
          </p:cNvPr>
          <p:cNvCxnSpPr>
            <a:cxnSpLocks/>
          </p:cNvCxnSpPr>
          <p:nvPr/>
        </p:nvCxnSpPr>
        <p:spPr>
          <a:xfrm flipV="1">
            <a:off x="25226747" y="14979626"/>
            <a:ext cx="3762311" cy="317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AutoShape 8363">
            <a:extLst>
              <a:ext uri="{FF2B5EF4-FFF2-40B4-BE49-F238E27FC236}">
                <a16:creationId xmlns:a16="http://schemas.microsoft.com/office/drawing/2014/main" id="{A758F184-E553-A14F-8040-75C55B80D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25986" y="15760915"/>
            <a:ext cx="8697043" cy="939369"/>
          </a:xfrm>
          <a:prstGeom prst="roundRect">
            <a:avLst>
              <a:gd name="adj" fmla="val 16667"/>
            </a:avLst>
          </a:prstGeom>
          <a:solidFill>
            <a:schemeClr val="bg1">
              <a:alpha val="8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+mj-lt"/>
              </a:rPr>
              <a:t>genotype data for gene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(3202 individuals)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1FF8B2-1DB7-A84A-9495-F7D469425E4E}"/>
              </a:ext>
            </a:extLst>
          </p:cNvPr>
          <p:cNvCxnSpPr>
            <a:cxnSpLocks/>
          </p:cNvCxnSpPr>
          <p:nvPr/>
        </p:nvCxnSpPr>
        <p:spPr>
          <a:xfrm>
            <a:off x="29410370" y="13182940"/>
            <a:ext cx="0" cy="2298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C130188-B31B-8545-94B4-E12249CF44B4}"/>
              </a:ext>
            </a:extLst>
          </p:cNvPr>
          <p:cNvSpPr/>
          <p:nvPr/>
        </p:nvSpPr>
        <p:spPr>
          <a:xfrm>
            <a:off x="22042907" y="17058747"/>
            <a:ext cx="6937201" cy="1265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Extract unambiguous haplotypes by selecting individual sequences with  a single site of heterozygosity or complete heterozygosity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C187CD6-01C3-8040-B951-0E1060D60327}"/>
              </a:ext>
            </a:extLst>
          </p:cNvPr>
          <p:cNvSpPr/>
          <p:nvPr/>
        </p:nvSpPr>
        <p:spPr>
          <a:xfrm>
            <a:off x="26192758" y="14919972"/>
            <a:ext cx="3850445" cy="7644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Fetch data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92FC77-F8AB-1D42-B76C-06F3FF985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81240" y="17983200"/>
            <a:ext cx="6689160" cy="6893119"/>
          </a:xfrm>
          <a:prstGeom prst="rect">
            <a:avLst/>
          </a:prstGeom>
          <a:ln>
            <a:noFill/>
          </a:ln>
        </p:spPr>
      </p:pic>
      <p:sp>
        <p:nvSpPr>
          <p:cNvPr id="23" name="AutoShape 8363">
            <a:extLst>
              <a:ext uri="{FF2B5EF4-FFF2-40B4-BE49-F238E27FC236}">
                <a16:creationId xmlns:a16="http://schemas.microsoft.com/office/drawing/2014/main" id="{E5CAA9A9-B338-704E-AFE7-A8A50CE13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0984" y="8604917"/>
            <a:ext cx="8721787" cy="718240"/>
          </a:xfrm>
          <a:prstGeom prst="roundRect">
            <a:avLst>
              <a:gd name="adj" fmla="val 16667"/>
            </a:avLst>
          </a:prstGeom>
          <a:solidFill>
            <a:schemeClr val="bg1">
              <a:alpha val="8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+mj-lt"/>
              </a:rPr>
              <a:t>select a gene (e.g. </a:t>
            </a:r>
            <a:r>
              <a:rPr lang="en-US" sz="2800" i="1" dirty="0">
                <a:latin typeface="+mj-lt"/>
              </a:rPr>
              <a:t>ACKR1</a:t>
            </a:r>
            <a:r>
              <a:rPr lang="en-US" sz="2800" dirty="0">
                <a:latin typeface="+mj-lt"/>
              </a:rPr>
              <a:t>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5FD03E-F3DF-C04B-A949-C51B16CD133C}"/>
              </a:ext>
            </a:extLst>
          </p:cNvPr>
          <p:cNvCxnSpPr>
            <a:cxnSpLocks/>
          </p:cNvCxnSpPr>
          <p:nvPr/>
        </p:nvCxnSpPr>
        <p:spPr>
          <a:xfrm>
            <a:off x="29410370" y="17054323"/>
            <a:ext cx="0" cy="1274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5F23C2-413C-7C41-A26F-AC98ED9DA626}"/>
              </a:ext>
            </a:extLst>
          </p:cNvPr>
          <p:cNvGrpSpPr/>
          <p:nvPr/>
        </p:nvGrpSpPr>
        <p:grpSpPr>
          <a:xfrm>
            <a:off x="12325869" y="11573538"/>
            <a:ext cx="8809498" cy="13392523"/>
            <a:chOff x="21357794" y="6859333"/>
            <a:chExt cx="10842112" cy="4450406"/>
          </a:xfrm>
        </p:grpSpPr>
        <p:sp>
          <p:nvSpPr>
            <p:cNvPr id="26" name="Rounded Rectangle 1063">
              <a:extLst>
                <a:ext uri="{FF2B5EF4-FFF2-40B4-BE49-F238E27FC236}">
                  <a16:creationId xmlns:a16="http://schemas.microsoft.com/office/drawing/2014/main" id="{6C71615D-4DFF-CA44-A5B4-0C781E328FF2}"/>
                </a:ext>
              </a:extLst>
            </p:cNvPr>
            <p:cNvSpPr/>
            <p:nvPr/>
          </p:nvSpPr>
          <p:spPr>
            <a:xfrm>
              <a:off x="21357794" y="7036610"/>
              <a:ext cx="10842112" cy="4273129"/>
            </a:xfrm>
            <a:custGeom>
              <a:avLst/>
              <a:gdLst>
                <a:gd name="connsiteX0" fmla="*/ 0 w 10748220"/>
                <a:gd name="connsiteY0" fmla="*/ 323914 h 1943446"/>
                <a:gd name="connsiteX1" fmla="*/ 323914 w 10748220"/>
                <a:gd name="connsiteY1" fmla="*/ 0 h 1943446"/>
                <a:gd name="connsiteX2" fmla="*/ 10424306 w 10748220"/>
                <a:gd name="connsiteY2" fmla="*/ 0 h 1943446"/>
                <a:gd name="connsiteX3" fmla="*/ 10748220 w 10748220"/>
                <a:gd name="connsiteY3" fmla="*/ 323914 h 1943446"/>
                <a:gd name="connsiteX4" fmla="*/ 10748220 w 10748220"/>
                <a:gd name="connsiteY4" fmla="*/ 1619532 h 1943446"/>
                <a:gd name="connsiteX5" fmla="*/ 10424306 w 10748220"/>
                <a:gd name="connsiteY5" fmla="*/ 1943446 h 1943446"/>
                <a:gd name="connsiteX6" fmla="*/ 323914 w 10748220"/>
                <a:gd name="connsiteY6" fmla="*/ 1943446 h 1943446"/>
                <a:gd name="connsiteX7" fmla="*/ 0 w 10748220"/>
                <a:gd name="connsiteY7" fmla="*/ 1619532 h 1943446"/>
                <a:gd name="connsiteX8" fmla="*/ 0 w 10748220"/>
                <a:gd name="connsiteY8" fmla="*/ 323914 h 1943446"/>
                <a:gd name="connsiteX0" fmla="*/ 46946 w 10795166"/>
                <a:gd name="connsiteY0" fmla="*/ 13236351 h 14855883"/>
                <a:gd name="connsiteX1" fmla="*/ 93769 w 10795166"/>
                <a:gd name="connsiteY1" fmla="*/ 0 h 14855883"/>
                <a:gd name="connsiteX2" fmla="*/ 10471252 w 10795166"/>
                <a:gd name="connsiteY2" fmla="*/ 12912437 h 14855883"/>
                <a:gd name="connsiteX3" fmla="*/ 10795166 w 10795166"/>
                <a:gd name="connsiteY3" fmla="*/ 13236351 h 14855883"/>
                <a:gd name="connsiteX4" fmla="*/ 10795166 w 10795166"/>
                <a:gd name="connsiteY4" fmla="*/ 14531969 h 14855883"/>
                <a:gd name="connsiteX5" fmla="*/ 10471252 w 10795166"/>
                <a:gd name="connsiteY5" fmla="*/ 14855883 h 14855883"/>
                <a:gd name="connsiteX6" fmla="*/ 370860 w 10795166"/>
                <a:gd name="connsiteY6" fmla="*/ 14855883 h 14855883"/>
                <a:gd name="connsiteX7" fmla="*/ 46946 w 10795166"/>
                <a:gd name="connsiteY7" fmla="*/ 14531969 h 14855883"/>
                <a:gd name="connsiteX8" fmla="*/ 46946 w 10795166"/>
                <a:gd name="connsiteY8" fmla="*/ 13236351 h 14855883"/>
                <a:gd name="connsiteX0" fmla="*/ 46946 w 10842112"/>
                <a:gd name="connsiteY0" fmla="*/ 13236351 h 14855883"/>
                <a:gd name="connsiteX1" fmla="*/ 93769 w 10842112"/>
                <a:gd name="connsiteY1" fmla="*/ 0 h 14855883"/>
                <a:gd name="connsiteX2" fmla="*/ 10748343 w 10842112"/>
                <a:gd name="connsiteY2" fmla="*/ 138546 h 14855883"/>
                <a:gd name="connsiteX3" fmla="*/ 10795166 w 10842112"/>
                <a:gd name="connsiteY3" fmla="*/ 13236351 h 14855883"/>
                <a:gd name="connsiteX4" fmla="*/ 10795166 w 10842112"/>
                <a:gd name="connsiteY4" fmla="*/ 14531969 h 14855883"/>
                <a:gd name="connsiteX5" fmla="*/ 10471252 w 10842112"/>
                <a:gd name="connsiteY5" fmla="*/ 14855883 h 14855883"/>
                <a:gd name="connsiteX6" fmla="*/ 370860 w 10842112"/>
                <a:gd name="connsiteY6" fmla="*/ 14855883 h 14855883"/>
                <a:gd name="connsiteX7" fmla="*/ 46946 w 10842112"/>
                <a:gd name="connsiteY7" fmla="*/ 14531969 h 14855883"/>
                <a:gd name="connsiteX8" fmla="*/ 46946 w 10842112"/>
                <a:gd name="connsiteY8" fmla="*/ 13236351 h 14855883"/>
                <a:gd name="connsiteX0" fmla="*/ 46946 w 10842112"/>
                <a:gd name="connsiteY0" fmla="*/ 13319478 h 14939010"/>
                <a:gd name="connsiteX1" fmla="*/ 93769 w 10842112"/>
                <a:gd name="connsiteY1" fmla="*/ 83127 h 14939010"/>
                <a:gd name="connsiteX2" fmla="*/ 10748343 w 10842112"/>
                <a:gd name="connsiteY2" fmla="*/ 0 h 14939010"/>
                <a:gd name="connsiteX3" fmla="*/ 10795166 w 10842112"/>
                <a:gd name="connsiteY3" fmla="*/ 13319478 h 14939010"/>
                <a:gd name="connsiteX4" fmla="*/ 10795166 w 10842112"/>
                <a:gd name="connsiteY4" fmla="*/ 14615096 h 14939010"/>
                <a:gd name="connsiteX5" fmla="*/ 10471252 w 10842112"/>
                <a:gd name="connsiteY5" fmla="*/ 14939010 h 14939010"/>
                <a:gd name="connsiteX6" fmla="*/ 370860 w 10842112"/>
                <a:gd name="connsiteY6" fmla="*/ 14939010 h 14939010"/>
                <a:gd name="connsiteX7" fmla="*/ 46946 w 10842112"/>
                <a:gd name="connsiteY7" fmla="*/ 14615096 h 14939010"/>
                <a:gd name="connsiteX8" fmla="*/ 46946 w 10842112"/>
                <a:gd name="connsiteY8" fmla="*/ 13319478 h 1493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42112" h="14939010">
                  <a:moveTo>
                    <a:pt x="46946" y="13319478"/>
                  </a:moveTo>
                  <a:cubicBezTo>
                    <a:pt x="46946" y="13140585"/>
                    <a:pt x="-85124" y="83127"/>
                    <a:pt x="93769" y="83127"/>
                  </a:cubicBezTo>
                  <a:lnTo>
                    <a:pt x="10748343" y="0"/>
                  </a:lnTo>
                  <a:cubicBezTo>
                    <a:pt x="10927236" y="0"/>
                    <a:pt x="10795166" y="13140585"/>
                    <a:pt x="10795166" y="13319478"/>
                  </a:cubicBezTo>
                  <a:lnTo>
                    <a:pt x="10795166" y="14615096"/>
                  </a:lnTo>
                  <a:cubicBezTo>
                    <a:pt x="10795166" y="14793989"/>
                    <a:pt x="10650145" y="14939010"/>
                    <a:pt x="10471252" y="14939010"/>
                  </a:cubicBezTo>
                  <a:lnTo>
                    <a:pt x="370860" y="14939010"/>
                  </a:lnTo>
                  <a:cubicBezTo>
                    <a:pt x="191967" y="14939010"/>
                    <a:pt x="46946" y="14793989"/>
                    <a:pt x="46946" y="14615096"/>
                  </a:cubicBezTo>
                  <a:lnTo>
                    <a:pt x="46946" y="13319478"/>
                  </a:lnTo>
                  <a:close/>
                </a:path>
              </a:pathLst>
            </a:custGeom>
            <a:solidFill>
              <a:srgbClr val="2751A5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B31B34B9-3B13-FB4E-B8A9-9E10C46B0203}"/>
                </a:ext>
              </a:extLst>
            </p:cNvPr>
            <p:cNvSpPr/>
            <p:nvPr/>
          </p:nvSpPr>
          <p:spPr>
            <a:xfrm>
              <a:off x="21398960" y="6859333"/>
              <a:ext cx="10748221" cy="460797"/>
            </a:xfrm>
            <a:prstGeom prst="roundRect">
              <a:avLst/>
            </a:prstGeom>
            <a:solidFill>
              <a:srgbClr val="2751A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4000" dirty="0">
                  <a:solidFill>
                    <a:schemeClr val="bg1"/>
                  </a:solidFill>
                </a:rPr>
                <a:t>Step 3: Build long-range haplotypes from full-length haplotypes for genes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A502BE-06EC-904F-BE61-58AB910BEA7D}"/>
              </a:ext>
            </a:extLst>
          </p:cNvPr>
          <p:cNvCxnSpPr>
            <a:cxnSpLocks/>
          </p:cNvCxnSpPr>
          <p:nvPr/>
        </p:nvCxnSpPr>
        <p:spPr>
          <a:xfrm flipH="1">
            <a:off x="20694908" y="13716000"/>
            <a:ext cx="5546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AutoShape 8363">
            <a:extLst>
              <a:ext uri="{FF2B5EF4-FFF2-40B4-BE49-F238E27FC236}">
                <a16:creationId xmlns:a16="http://schemas.microsoft.com/office/drawing/2014/main" id="{36E877C3-27AB-C44A-929E-05D55F2F4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666" y="13389648"/>
            <a:ext cx="7406518" cy="704376"/>
          </a:xfrm>
          <a:prstGeom prst="roundRect">
            <a:avLst>
              <a:gd name="adj" fmla="val 16667"/>
            </a:avLst>
          </a:prstGeom>
          <a:solidFill>
            <a:schemeClr val="bg1">
              <a:alpha val="8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+mj-lt"/>
              </a:rPr>
              <a:t>get full-length haplotypes for subset of genes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BB5C0D-B42B-F340-A099-3E8E992F382D}"/>
              </a:ext>
            </a:extLst>
          </p:cNvPr>
          <p:cNvCxnSpPr>
            <a:cxnSpLocks/>
          </p:cNvCxnSpPr>
          <p:nvPr/>
        </p:nvCxnSpPr>
        <p:spPr>
          <a:xfrm flipH="1">
            <a:off x="21218136" y="13716000"/>
            <a:ext cx="31416" cy="77063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EBFD3EC-CA4F-7E4C-ACC7-7DD643E17850}"/>
              </a:ext>
            </a:extLst>
          </p:cNvPr>
          <p:cNvCxnSpPr>
            <a:cxnSpLocks/>
          </p:cNvCxnSpPr>
          <p:nvPr/>
        </p:nvCxnSpPr>
        <p:spPr>
          <a:xfrm>
            <a:off x="21218136" y="21412200"/>
            <a:ext cx="18356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F5D950B-C8F1-714D-ABF9-35CEB2849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20984" y="10445362"/>
            <a:ext cx="8742759" cy="4032638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143DF9-CA02-0541-B937-DCBA942BDF09}"/>
              </a:ext>
            </a:extLst>
          </p:cNvPr>
          <p:cNvCxnSpPr>
            <a:cxnSpLocks/>
          </p:cNvCxnSpPr>
          <p:nvPr/>
        </p:nvCxnSpPr>
        <p:spPr>
          <a:xfrm>
            <a:off x="13093096" y="14478000"/>
            <a:ext cx="1800000" cy="0"/>
          </a:xfrm>
          <a:prstGeom prst="line">
            <a:avLst/>
          </a:prstGeom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E9A003-0173-DB48-85BB-315383126A6B}"/>
              </a:ext>
            </a:extLst>
          </p:cNvPr>
          <p:cNvCxnSpPr>
            <a:cxnSpLocks/>
          </p:cNvCxnSpPr>
          <p:nvPr/>
        </p:nvCxnSpPr>
        <p:spPr>
          <a:xfrm>
            <a:off x="13093096" y="14630400"/>
            <a:ext cx="1800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DB6F25D-A90A-C946-8364-04009853CCE3}"/>
              </a:ext>
            </a:extLst>
          </p:cNvPr>
          <p:cNvCxnSpPr>
            <a:cxnSpLocks/>
          </p:cNvCxnSpPr>
          <p:nvPr/>
        </p:nvCxnSpPr>
        <p:spPr>
          <a:xfrm>
            <a:off x="13093096" y="14782800"/>
            <a:ext cx="1800000" cy="0"/>
          </a:xfrm>
          <a:prstGeom prst="line">
            <a:avLst/>
          </a:prstGeom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D01B11B-0D1B-9F42-8C11-786C30561F0D}"/>
              </a:ext>
            </a:extLst>
          </p:cNvPr>
          <p:cNvCxnSpPr>
            <a:cxnSpLocks/>
          </p:cNvCxnSpPr>
          <p:nvPr/>
        </p:nvCxnSpPr>
        <p:spPr>
          <a:xfrm>
            <a:off x="13093096" y="14935200"/>
            <a:ext cx="1800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43BC620-CD17-DF47-985D-10B95690BA96}"/>
              </a:ext>
            </a:extLst>
          </p:cNvPr>
          <p:cNvCxnSpPr>
            <a:cxnSpLocks/>
          </p:cNvCxnSpPr>
          <p:nvPr/>
        </p:nvCxnSpPr>
        <p:spPr>
          <a:xfrm>
            <a:off x="13093096" y="15087600"/>
            <a:ext cx="1800000" cy="0"/>
          </a:xfrm>
          <a:prstGeom prst="line">
            <a:avLst/>
          </a:prstGeom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DCAF6B-C41B-434C-BDB7-69B6FC174888}"/>
              </a:ext>
            </a:extLst>
          </p:cNvPr>
          <p:cNvCxnSpPr>
            <a:cxnSpLocks/>
          </p:cNvCxnSpPr>
          <p:nvPr/>
        </p:nvCxnSpPr>
        <p:spPr>
          <a:xfrm>
            <a:off x="15087600" y="14478000"/>
            <a:ext cx="900000" cy="0"/>
          </a:xfrm>
          <a:prstGeom prst="line">
            <a:avLst/>
          </a:prstGeom>
          <a:ln>
            <a:solidFill>
              <a:srgbClr val="2751A5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1A11335-C3D5-7044-8ED3-8DD0E8CF0253}"/>
              </a:ext>
            </a:extLst>
          </p:cNvPr>
          <p:cNvCxnSpPr>
            <a:cxnSpLocks/>
          </p:cNvCxnSpPr>
          <p:nvPr/>
        </p:nvCxnSpPr>
        <p:spPr>
          <a:xfrm>
            <a:off x="15087600" y="14630400"/>
            <a:ext cx="900000" cy="0"/>
          </a:xfrm>
          <a:prstGeom prst="line">
            <a:avLst/>
          </a:prstGeom>
          <a:ln>
            <a:solidFill>
              <a:srgbClr val="99CCFF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32D8EF8-B982-2D42-AAA4-88CF32E281E8}"/>
              </a:ext>
            </a:extLst>
          </p:cNvPr>
          <p:cNvCxnSpPr>
            <a:cxnSpLocks/>
          </p:cNvCxnSpPr>
          <p:nvPr/>
        </p:nvCxnSpPr>
        <p:spPr>
          <a:xfrm>
            <a:off x="15087600" y="14782800"/>
            <a:ext cx="900000" cy="0"/>
          </a:xfrm>
          <a:prstGeom prst="line">
            <a:avLst/>
          </a:prstGeom>
          <a:ln>
            <a:solidFill>
              <a:srgbClr val="2751A5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1EA1096-F532-FD46-AA27-15886B404839}"/>
              </a:ext>
            </a:extLst>
          </p:cNvPr>
          <p:cNvCxnSpPr>
            <a:cxnSpLocks/>
          </p:cNvCxnSpPr>
          <p:nvPr/>
        </p:nvCxnSpPr>
        <p:spPr>
          <a:xfrm>
            <a:off x="16217400" y="14478000"/>
            <a:ext cx="1080000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89B1964-1D0B-3845-9716-EC37CE006773}"/>
              </a:ext>
            </a:extLst>
          </p:cNvPr>
          <p:cNvCxnSpPr>
            <a:cxnSpLocks/>
          </p:cNvCxnSpPr>
          <p:nvPr/>
        </p:nvCxnSpPr>
        <p:spPr>
          <a:xfrm>
            <a:off x="16217400" y="14630400"/>
            <a:ext cx="1080000" cy="0"/>
          </a:xfrm>
          <a:prstGeom prst="line">
            <a:avLst/>
          </a:prstGeom>
          <a:ln>
            <a:solidFill>
              <a:srgbClr val="0B422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8CA3FBB-FFA1-DB45-9F2B-E19EDC5A5CF2}"/>
              </a:ext>
            </a:extLst>
          </p:cNvPr>
          <p:cNvCxnSpPr>
            <a:cxnSpLocks/>
          </p:cNvCxnSpPr>
          <p:nvPr/>
        </p:nvCxnSpPr>
        <p:spPr>
          <a:xfrm>
            <a:off x="16217400" y="14782800"/>
            <a:ext cx="1080000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7CFF87C-896F-094C-9BCE-DDC605BA1594}"/>
              </a:ext>
            </a:extLst>
          </p:cNvPr>
          <p:cNvCxnSpPr>
            <a:cxnSpLocks/>
          </p:cNvCxnSpPr>
          <p:nvPr/>
        </p:nvCxnSpPr>
        <p:spPr>
          <a:xfrm>
            <a:off x="16217400" y="14935200"/>
            <a:ext cx="1080000" cy="0"/>
          </a:xfrm>
          <a:prstGeom prst="line">
            <a:avLst/>
          </a:prstGeom>
          <a:ln>
            <a:solidFill>
              <a:srgbClr val="0B422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F908AD-60E4-6D4D-BAF7-3563C14BDC2C}"/>
              </a:ext>
            </a:extLst>
          </p:cNvPr>
          <p:cNvCxnSpPr>
            <a:cxnSpLocks/>
          </p:cNvCxnSpPr>
          <p:nvPr/>
        </p:nvCxnSpPr>
        <p:spPr>
          <a:xfrm>
            <a:off x="16217400" y="15087600"/>
            <a:ext cx="1080000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BC2659B-ABFB-2140-9973-7415D95668AD}"/>
              </a:ext>
            </a:extLst>
          </p:cNvPr>
          <p:cNvCxnSpPr>
            <a:cxnSpLocks/>
          </p:cNvCxnSpPr>
          <p:nvPr/>
        </p:nvCxnSpPr>
        <p:spPr>
          <a:xfrm>
            <a:off x="16217400" y="15240000"/>
            <a:ext cx="1080000" cy="0"/>
          </a:xfrm>
          <a:prstGeom prst="line">
            <a:avLst/>
          </a:prstGeom>
          <a:ln>
            <a:solidFill>
              <a:srgbClr val="0B422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41CC7CB-823A-9C47-A557-CA348A7D8E72}"/>
              </a:ext>
            </a:extLst>
          </p:cNvPr>
          <p:cNvCxnSpPr>
            <a:cxnSpLocks/>
          </p:cNvCxnSpPr>
          <p:nvPr/>
        </p:nvCxnSpPr>
        <p:spPr>
          <a:xfrm>
            <a:off x="17462019" y="14497878"/>
            <a:ext cx="2880000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0299755-0D65-3E40-94FB-A3904FE0DFF4}"/>
              </a:ext>
            </a:extLst>
          </p:cNvPr>
          <p:cNvCxnSpPr>
            <a:cxnSpLocks/>
          </p:cNvCxnSpPr>
          <p:nvPr/>
        </p:nvCxnSpPr>
        <p:spPr>
          <a:xfrm>
            <a:off x="17462019" y="14650278"/>
            <a:ext cx="2880000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88A30C-761D-9A45-86DB-B3245FEEA9A6}"/>
              </a:ext>
            </a:extLst>
          </p:cNvPr>
          <p:cNvCxnSpPr>
            <a:cxnSpLocks/>
          </p:cNvCxnSpPr>
          <p:nvPr/>
        </p:nvCxnSpPr>
        <p:spPr>
          <a:xfrm>
            <a:off x="17462019" y="14802678"/>
            <a:ext cx="2880000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7B16909-9121-8444-9487-B0AB57B9BE2C}"/>
              </a:ext>
            </a:extLst>
          </p:cNvPr>
          <p:cNvCxnSpPr>
            <a:cxnSpLocks/>
          </p:cNvCxnSpPr>
          <p:nvPr/>
        </p:nvCxnSpPr>
        <p:spPr>
          <a:xfrm>
            <a:off x="17462019" y="14955078"/>
            <a:ext cx="2880000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FF81E9-D5B3-0A45-B4E6-9AAD62534A4D}"/>
              </a:ext>
            </a:extLst>
          </p:cNvPr>
          <p:cNvCxnSpPr>
            <a:cxnSpLocks/>
          </p:cNvCxnSpPr>
          <p:nvPr/>
        </p:nvCxnSpPr>
        <p:spPr>
          <a:xfrm>
            <a:off x="16753862" y="15481547"/>
            <a:ext cx="0" cy="124630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DC36079-E606-054E-BBA8-9EB1137618EE}"/>
              </a:ext>
            </a:extLst>
          </p:cNvPr>
          <p:cNvCxnSpPr>
            <a:cxnSpLocks/>
          </p:cNvCxnSpPr>
          <p:nvPr/>
        </p:nvCxnSpPr>
        <p:spPr>
          <a:xfrm>
            <a:off x="14033361" y="17145000"/>
            <a:ext cx="1800000" cy="0"/>
          </a:xfrm>
          <a:prstGeom prst="line">
            <a:avLst/>
          </a:prstGeom>
          <a:ln>
            <a:solidFill>
              <a:srgbClr val="984808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929F4E5-CBA5-794B-B5B6-1957589A482C}"/>
              </a:ext>
            </a:extLst>
          </p:cNvPr>
          <p:cNvCxnSpPr>
            <a:cxnSpLocks/>
          </p:cNvCxnSpPr>
          <p:nvPr/>
        </p:nvCxnSpPr>
        <p:spPr>
          <a:xfrm>
            <a:off x="15617322" y="17029893"/>
            <a:ext cx="900000" cy="0"/>
          </a:xfrm>
          <a:prstGeom prst="line">
            <a:avLst/>
          </a:prstGeom>
          <a:ln>
            <a:solidFill>
              <a:srgbClr val="99CCFF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6EF4C0A-20C6-B249-8A43-BA43C22C80B8}"/>
              </a:ext>
            </a:extLst>
          </p:cNvPr>
          <p:cNvCxnSpPr>
            <a:cxnSpLocks/>
          </p:cNvCxnSpPr>
          <p:nvPr/>
        </p:nvCxnSpPr>
        <p:spPr>
          <a:xfrm>
            <a:off x="16422996" y="17145000"/>
            <a:ext cx="1080000" cy="0"/>
          </a:xfrm>
          <a:prstGeom prst="line">
            <a:avLst/>
          </a:prstGeom>
          <a:ln>
            <a:solidFill>
              <a:srgbClr val="0B422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832E94F-D6A6-2046-B4D9-E6C69398DA67}"/>
              </a:ext>
            </a:extLst>
          </p:cNvPr>
          <p:cNvCxnSpPr>
            <a:cxnSpLocks/>
          </p:cNvCxnSpPr>
          <p:nvPr/>
        </p:nvCxnSpPr>
        <p:spPr>
          <a:xfrm>
            <a:off x="16962996" y="17049771"/>
            <a:ext cx="2880000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EFE2CE64-C495-744B-AC8A-238D8C7A3D8C}"/>
              </a:ext>
            </a:extLst>
          </p:cNvPr>
          <p:cNvSpPr/>
          <p:nvPr/>
        </p:nvSpPr>
        <p:spPr>
          <a:xfrm>
            <a:off x="15558123" y="16915866"/>
            <a:ext cx="328913" cy="332892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ED05C0F-4BCB-254A-8CFD-73AC15BB80E5}"/>
              </a:ext>
            </a:extLst>
          </p:cNvPr>
          <p:cNvSpPr/>
          <p:nvPr/>
        </p:nvSpPr>
        <p:spPr>
          <a:xfrm>
            <a:off x="16375939" y="16915865"/>
            <a:ext cx="217583" cy="3328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DC1EA3-A27B-3A49-9D8A-35252CDBFAFE}"/>
              </a:ext>
            </a:extLst>
          </p:cNvPr>
          <p:cNvSpPr/>
          <p:nvPr/>
        </p:nvSpPr>
        <p:spPr>
          <a:xfrm>
            <a:off x="16893195" y="16930084"/>
            <a:ext cx="689119" cy="39547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77C4342-D56F-D94D-9B9F-463B356391B6}"/>
              </a:ext>
            </a:extLst>
          </p:cNvPr>
          <p:cNvCxnSpPr>
            <a:cxnSpLocks/>
          </p:cNvCxnSpPr>
          <p:nvPr/>
        </p:nvCxnSpPr>
        <p:spPr>
          <a:xfrm>
            <a:off x="16792566" y="18152588"/>
            <a:ext cx="0" cy="124630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AC8480E-9E7B-494B-B1B5-DB15EA1C8BFF}"/>
              </a:ext>
            </a:extLst>
          </p:cNvPr>
          <p:cNvCxnSpPr>
            <a:cxnSpLocks/>
          </p:cNvCxnSpPr>
          <p:nvPr/>
        </p:nvCxnSpPr>
        <p:spPr>
          <a:xfrm>
            <a:off x="14020800" y="17824787"/>
            <a:ext cx="1800000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BCB7AE2-243D-7C44-ADFD-3430280AD9AA}"/>
              </a:ext>
            </a:extLst>
          </p:cNvPr>
          <p:cNvCxnSpPr>
            <a:cxnSpLocks/>
          </p:cNvCxnSpPr>
          <p:nvPr/>
        </p:nvCxnSpPr>
        <p:spPr>
          <a:xfrm>
            <a:off x="15604761" y="17709680"/>
            <a:ext cx="900000" cy="0"/>
          </a:xfrm>
          <a:prstGeom prst="line">
            <a:avLst/>
          </a:prstGeom>
          <a:ln>
            <a:solidFill>
              <a:srgbClr val="2751A5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3B860E-D5E1-2342-B186-A0EF95A4BBB6}"/>
              </a:ext>
            </a:extLst>
          </p:cNvPr>
          <p:cNvCxnSpPr>
            <a:cxnSpLocks/>
          </p:cNvCxnSpPr>
          <p:nvPr/>
        </p:nvCxnSpPr>
        <p:spPr>
          <a:xfrm>
            <a:off x="16410435" y="17824787"/>
            <a:ext cx="1080000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CFAFDD9-6411-E445-B3FA-E4255202D752}"/>
              </a:ext>
            </a:extLst>
          </p:cNvPr>
          <p:cNvCxnSpPr>
            <a:cxnSpLocks/>
          </p:cNvCxnSpPr>
          <p:nvPr/>
        </p:nvCxnSpPr>
        <p:spPr>
          <a:xfrm>
            <a:off x="16950435" y="17729558"/>
            <a:ext cx="2880000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714EDA1F-6605-6A44-B7F4-F7B93FFB0372}"/>
              </a:ext>
            </a:extLst>
          </p:cNvPr>
          <p:cNvSpPr/>
          <p:nvPr/>
        </p:nvSpPr>
        <p:spPr>
          <a:xfrm>
            <a:off x="15545562" y="17595653"/>
            <a:ext cx="328913" cy="332892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78B4157-9EE8-8848-86CE-FA5DA1971DA3}"/>
              </a:ext>
            </a:extLst>
          </p:cNvPr>
          <p:cNvSpPr/>
          <p:nvPr/>
        </p:nvSpPr>
        <p:spPr>
          <a:xfrm>
            <a:off x="16363378" y="17595652"/>
            <a:ext cx="217583" cy="3328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FA8612E-DE5C-C843-9E49-507DAB1EA6F4}"/>
              </a:ext>
            </a:extLst>
          </p:cNvPr>
          <p:cNvSpPr/>
          <p:nvPr/>
        </p:nvSpPr>
        <p:spPr>
          <a:xfrm>
            <a:off x="16883277" y="17577589"/>
            <a:ext cx="689119" cy="39547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B4C5D29-F790-0C4F-8494-D5048E227910}"/>
              </a:ext>
            </a:extLst>
          </p:cNvPr>
          <p:cNvCxnSpPr>
            <a:cxnSpLocks/>
          </p:cNvCxnSpPr>
          <p:nvPr/>
        </p:nvCxnSpPr>
        <p:spPr>
          <a:xfrm>
            <a:off x="14026379" y="19812000"/>
            <a:ext cx="1800000" cy="0"/>
          </a:xfrm>
          <a:prstGeom prst="line">
            <a:avLst/>
          </a:prstGeom>
          <a:ln>
            <a:solidFill>
              <a:srgbClr val="984808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A218DB7-AB2A-BD41-8EC1-D2B5ED0210C6}"/>
              </a:ext>
            </a:extLst>
          </p:cNvPr>
          <p:cNvCxnSpPr>
            <a:cxnSpLocks/>
          </p:cNvCxnSpPr>
          <p:nvPr/>
        </p:nvCxnSpPr>
        <p:spPr>
          <a:xfrm>
            <a:off x="15610340" y="19812000"/>
            <a:ext cx="900000" cy="0"/>
          </a:xfrm>
          <a:prstGeom prst="line">
            <a:avLst/>
          </a:prstGeom>
          <a:ln>
            <a:solidFill>
              <a:srgbClr val="99CCFF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FABD499-883C-D140-B40D-C517C29B8A4F}"/>
              </a:ext>
            </a:extLst>
          </p:cNvPr>
          <p:cNvCxnSpPr>
            <a:cxnSpLocks/>
          </p:cNvCxnSpPr>
          <p:nvPr/>
        </p:nvCxnSpPr>
        <p:spPr>
          <a:xfrm>
            <a:off x="16416014" y="19812000"/>
            <a:ext cx="1080000" cy="0"/>
          </a:xfrm>
          <a:prstGeom prst="line">
            <a:avLst/>
          </a:prstGeom>
          <a:ln>
            <a:solidFill>
              <a:srgbClr val="0B422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D1A2233-0CF4-B243-9987-30E55390DA04}"/>
              </a:ext>
            </a:extLst>
          </p:cNvPr>
          <p:cNvCxnSpPr>
            <a:cxnSpLocks/>
          </p:cNvCxnSpPr>
          <p:nvPr/>
        </p:nvCxnSpPr>
        <p:spPr>
          <a:xfrm>
            <a:off x="16956014" y="19812000"/>
            <a:ext cx="2880000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C096E29-3208-0844-846A-00CBF9CAC66A}"/>
              </a:ext>
            </a:extLst>
          </p:cNvPr>
          <p:cNvCxnSpPr>
            <a:cxnSpLocks/>
          </p:cNvCxnSpPr>
          <p:nvPr/>
        </p:nvCxnSpPr>
        <p:spPr>
          <a:xfrm>
            <a:off x="14013818" y="20497800"/>
            <a:ext cx="1800000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A80CF5-672E-8949-9852-B15A5695CBA2}"/>
              </a:ext>
            </a:extLst>
          </p:cNvPr>
          <p:cNvCxnSpPr>
            <a:cxnSpLocks/>
          </p:cNvCxnSpPr>
          <p:nvPr/>
        </p:nvCxnSpPr>
        <p:spPr>
          <a:xfrm>
            <a:off x="15597779" y="20497800"/>
            <a:ext cx="900000" cy="0"/>
          </a:xfrm>
          <a:prstGeom prst="line">
            <a:avLst/>
          </a:prstGeom>
          <a:ln>
            <a:solidFill>
              <a:srgbClr val="2751A5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48ECFB8-ADDB-504A-BC9E-4A1F97A278D2}"/>
              </a:ext>
            </a:extLst>
          </p:cNvPr>
          <p:cNvCxnSpPr>
            <a:cxnSpLocks/>
          </p:cNvCxnSpPr>
          <p:nvPr/>
        </p:nvCxnSpPr>
        <p:spPr>
          <a:xfrm>
            <a:off x="16403453" y="20497800"/>
            <a:ext cx="1080000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F5B9F0D-7C91-D745-ABBC-54B82F0C3E28}"/>
              </a:ext>
            </a:extLst>
          </p:cNvPr>
          <p:cNvCxnSpPr>
            <a:cxnSpLocks/>
          </p:cNvCxnSpPr>
          <p:nvPr/>
        </p:nvCxnSpPr>
        <p:spPr>
          <a:xfrm>
            <a:off x="16943453" y="20497800"/>
            <a:ext cx="2880000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4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63456EE-00DD-014E-85C2-D570BA18D45F}"/>
              </a:ext>
            </a:extLst>
          </p:cNvPr>
          <p:cNvGrpSpPr/>
          <p:nvPr/>
        </p:nvGrpSpPr>
        <p:grpSpPr>
          <a:xfrm>
            <a:off x="21249132" y="7696200"/>
            <a:ext cx="6870947" cy="406227"/>
            <a:chOff x="11777475" y="10510667"/>
            <a:chExt cx="6870947" cy="406227"/>
          </a:xfrm>
        </p:grpSpPr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D9FF316A-72A0-5E4B-905C-1F44036B11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6200000" flipH="1">
              <a:off x="15009835" y="7278307"/>
              <a:ext cx="406227" cy="6870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>
              <a:extLst>
                <a:ext uri="{FF2B5EF4-FFF2-40B4-BE49-F238E27FC236}">
                  <a16:creationId xmlns:a16="http://schemas.microsoft.com/office/drawing/2014/main" id="{22868C3A-1A3A-1244-A3EA-767F5268DC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6200000" flipH="1">
              <a:off x="16166958" y="10468207"/>
              <a:ext cx="389535" cy="4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7045BE-C300-E844-A08C-377E6CEDF594}"/>
              </a:ext>
            </a:extLst>
          </p:cNvPr>
          <p:cNvGrpSpPr/>
          <p:nvPr/>
        </p:nvGrpSpPr>
        <p:grpSpPr>
          <a:xfrm>
            <a:off x="21245978" y="8458198"/>
            <a:ext cx="6870622" cy="1777005"/>
            <a:chOff x="21238695" y="8468951"/>
            <a:chExt cx="6889933" cy="128606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2D309D-9319-574F-80E6-BE7A8FF343A0}"/>
                </a:ext>
              </a:extLst>
            </p:cNvPr>
            <p:cNvGrpSpPr/>
            <p:nvPr/>
          </p:nvGrpSpPr>
          <p:grpSpPr>
            <a:xfrm>
              <a:off x="21238695" y="8468951"/>
              <a:ext cx="6889933" cy="943533"/>
              <a:chOff x="21238695" y="8468951"/>
              <a:chExt cx="6889933" cy="943533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A153A8B-772F-E941-9E71-805362D665C4}"/>
                  </a:ext>
                </a:extLst>
              </p:cNvPr>
              <p:cNvSpPr/>
              <p:nvPr/>
            </p:nvSpPr>
            <p:spPr>
              <a:xfrm>
                <a:off x="21238695" y="8468951"/>
                <a:ext cx="6889933" cy="943533"/>
              </a:xfrm>
              <a:prstGeom prst="roundRect">
                <a:avLst/>
              </a:prstGeom>
              <a:solidFill>
                <a:srgbClr val="DADDEF"/>
              </a:solidFill>
              <a:ln w="12700"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5CA1C86-6FB7-4942-84AC-DF113BC0D167}"/>
                  </a:ext>
                </a:extLst>
              </p:cNvPr>
              <p:cNvGrpSpPr/>
              <p:nvPr/>
            </p:nvGrpSpPr>
            <p:grpSpPr>
              <a:xfrm>
                <a:off x="21512779" y="8837949"/>
                <a:ext cx="6360748" cy="286598"/>
                <a:chOff x="21243682" y="8624302"/>
                <a:chExt cx="6834065" cy="19391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2B63D586-53F2-AF48-B1A9-F63EC45273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488400" y="8721289"/>
                  <a:ext cx="646182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" name="Right Arrow 10">
                  <a:extLst>
                    <a:ext uri="{FF2B5EF4-FFF2-40B4-BE49-F238E27FC236}">
                      <a16:creationId xmlns:a16="http://schemas.microsoft.com/office/drawing/2014/main" id="{DBB04D5B-4D66-6C4A-B70A-C8BE7EA9A51C}"/>
                    </a:ext>
                  </a:extLst>
                </p:cNvPr>
                <p:cNvSpPr/>
                <p:nvPr/>
              </p:nvSpPr>
              <p:spPr>
                <a:xfrm>
                  <a:off x="22890919" y="8624302"/>
                  <a:ext cx="108000" cy="193911"/>
                </a:xfrm>
                <a:prstGeom prst="rightArrow">
                  <a:avLst/>
                </a:prstGeom>
                <a:solidFill>
                  <a:schemeClr val="accent6"/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ight Arrow 11">
                  <a:extLst>
                    <a:ext uri="{FF2B5EF4-FFF2-40B4-BE49-F238E27FC236}">
                      <a16:creationId xmlns:a16="http://schemas.microsoft.com/office/drawing/2014/main" id="{348683FE-FA81-544F-AB7C-213068DEE25D}"/>
                    </a:ext>
                  </a:extLst>
                </p:cNvPr>
                <p:cNvSpPr/>
                <p:nvPr/>
              </p:nvSpPr>
              <p:spPr>
                <a:xfrm>
                  <a:off x="21243682" y="8624302"/>
                  <a:ext cx="1564195" cy="193911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ight Arrow 12">
                  <a:extLst>
                    <a:ext uri="{FF2B5EF4-FFF2-40B4-BE49-F238E27FC236}">
                      <a16:creationId xmlns:a16="http://schemas.microsoft.com/office/drawing/2014/main" id="{DAC0B48D-8062-C74C-99AA-1852379CDF02}"/>
                    </a:ext>
                  </a:extLst>
                </p:cNvPr>
                <p:cNvSpPr/>
                <p:nvPr/>
              </p:nvSpPr>
              <p:spPr>
                <a:xfrm>
                  <a:off x="26513552" y="8624304"/>
                  <a:ext cx="1564195" cy="193911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318332-7E2E-9C4A-8864-D42D01B9DAB5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22968641" y="8981213"/>
              <a:ext cx="0" cy="77380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E50A9B-B520-1542-B598-ABC53067802B}"/>
                </a:ext>
              </a:extLst>
            </p:cNvPr>
            <p:cNvCxnSpPr/>
            <p:nvPr/>
          </p:nvCxnSpPr>
          <p:spPr>
            <a:xfrm>
              <a:off x="26417667" y="8981240"/>
              <a:ext cx="0" cy="72981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F2972F2-B18F-2C47-B7B4-41139D57C7D1}"/>
                </a:ext>
              </a:extLst>
            </p:cNvPr>
            <p:cNvCxnSpPr/>
            <p:nvPr/>
          </p:nvCxnSpPr>
          <p:spPr>
            <a:xfrm>
              <a:off x="22968641" y="9711057"/>
              <a:ext cx="3449026" cy="0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09EA3A-504E-EE4F-9095-E783D35A7DA4}"/>
              </a:ext>
            </a:extLst>
          </p:cNvPr>
          <p:cNvCxnSpPr>
            <a:cxnSpLocks/>
          </p:cNvCxnSpPr>
          <p:nvPr/>
        </p:nvCxnSpPr>
        <p:spPr>
          <a:xfrm>
            <a:off x="25853627" y="7760831"/>
            <a:ext cx="0" cy="304800"/>
          </a:xfrm>
          <a:prstGeom prst="line">
            <a:avLst/>
          </a:prstGeom>
          <a:ln w="508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83C96F-2283-8348-B13F-A83207A54F3D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21392025" y="8091508"/>
            <a:ext cx="4441358" cy="37442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552E6B-FE63-E545-A17E-1DB6149F080E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5833383" y="8091508"/>
            <a:ext cx="2132017" cy="37442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BC0B877-FE75-C542-87F9-A5E759B5FA72}"/>
              </a:ext>
            </a:extLst>
          </p:cNvPr>
          <p:cNvSpPr/>
          <p:nvPr/>
        </p:nvSpPr>
        <p:spPr>
          <a:xfrm>
            <a:off x="22749961" y="8555922"/>
            <a:ext cx="1212194" cy="3420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ACKR1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FEEC92-E984-1042-AAAE-4DDCB6C5BEA3}"/>
              </a:ext>
            </a:extLst>
          </p:cNvPr>
          <p:cNvSpPr/>
          <p:nvPr/>
        </p:nvSpPr>
        <p:spPr>
          <a:xfrm>
            <a:off x="21392023" y="8564613"/>
            <a:ext cx="1212194" cy="3420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CADM3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886EEA-FC41-AE42-9B07-E51CC2069560}"/>
              </a:ext>
            </a:extLst>
          </p:cNvPr>
          <p:cNvSpPr/>
          <p:nvPr/>
        </p:nvSpPr>
        <p:spPr>
          <a:xfrm>
            <a:off x="26484874" y="8534400"/>
            <a:ext cx="899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/>
              <a:t>FCER1A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4A78FA7-6DA8-7E43-8B30-D8926069F5D3}"/>
              </a:ext>
            </a:extLst>
          </p:cNvPr>
          <p:cNvSpPr/>
          <p:nvPr/>
        </p:nvSpPr>
        <p:spPr>
          <a:xfrm>
            <a:off x="22749961" y="10764348"/>
            <a:ext cx="3853751" cy="3420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159203314-159283574 </a:t>
            </a:r>
          </a:p>
          <a:p>
            <a:pPr algn="ctr"/>
            <a:r>
              <a:rPr lang="en-US" sz="3000" dirty="0">
                <a:solidFill>
                  <a:schemeClr val="tx1"/>
                </a:solidFill>
              </a:rPr>
              <a:t>= 80,260 bp</a:t>
            </a:r>
          </a:p>
        </p:txBody>
      </p:sp>
    </p:spTree>
    <p:extLst>
      <p:ext uri="{BB962C8B-B14F-4D97-AF65-F5344CB8AC3E}">
        <p14:creationId xmlns:p14="http://schemas.microsoft.com/office/powerpoint/2010/main" val="349060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BF464B3-16F4-F545-9531-C017276E3FC6}"/>
              </a:ext>
            </a:extLst>
          </p:cNvPr>
          <p:cNvGrpSpPr/>
          <p:nvPr/>
        </p:nvGrpSpPr>
        <p:grpSpPr>
          <a:xfrm>
            <a:off x="11753896" y="9748842"/>
            <a:ext cx="6915104" cy="574821"/>
            <a:chOff x="11777475" y="10423322"/>
            <a:chExt cx="6915104" cy="574821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1E948B4E-5CFC-0248-A8B4-8A3FB43BF1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6200000" flipH="1">
              <a:off x="15009835" y="7278307"/>
              <a:ext cx="406227" cy="6870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10">
              <a:extLst>
                <a:ext uri="{FF2B5EF4-FFF2-40B4-BE49-F238E27FC236}">
                  <a16:creationId xmlns:a16="http://schemas.microsoft.com/office/drawing/2014/main" id="{F6D77C85-D012-4549-BBBC-C9E6D81E1F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6200000" flipH="1">
              <a:off x="16941744" y="9213501"/>
              <a:ext cx="409513" cy="3003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10B746-F3B4-2547-AB31-60F2DB9678ED}"/>
                </a:ext>
              </a:extLst>
            </p:cNvPr>
            <p:cNvSpPr/>
            <p:nvPr/>
          </p:nvSpPr>
          <p:spPr>
            <a:xfrm>
              <a:off x="15644579" y="10423322"/>
              <a:ext cx="3048000" cy="574821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53547BF-D046-814E-9EB2-02506D3C855D}"/>
              </a:ext>
            </a:extLst>
          </p:cNvPr>
          <p:cNvGrpSpPr/>
          <p:nvPr/>
        </p:nvGrpSpPr>
        <p:grpSpPr>
          <a:xfrm>
            <a:off x="21717000" y="7239000"/>
            <a:ext cx="13055941" cy="16481029"/>
            <a:chOff x="12297284" y="6858000"/>
            <a:chExt cx="13055941" cy="16832397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9DB52F4-7CEC-1B4C-BC73-95568B31616A}"/>
                </a:ext>
              </a:extLst>
            </p:cNvPr>
            <p:cNvSpPr/>
            <p:nvPr/>
          </p:nvSpPr>
          <p:spPr>
            <a:xfrm>
              <a:off x="12297284" y="7162800"/>
              <a:ext cx="13055940" cy="16070168"/>
            </a:xfrm>
            <a:prstGeom prst="rect">
              <a:avLst/>
            </a:prstGeom>
            <a:solidFill>
              <a:srgbClr val="DADDEF"/>
            </a:solidFill>
            <a:ln>
              <a:solidFill>
                <a:srgbClr val="DAD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ounded Rectangle 193">
              <a:extLst>
                <a:ext uri="{FF2B5EF4-FFF2-40B4-BE49-F238E27FC236}">
                  <a16:creationId xmlns:a16="http://schemas.microsoft.com/office/drawing/2014/main" id="{C6CD43C7-1618-2948-9D9A-A4DA089FACEA}"/>
                </a:ext>
              </a:extLst>
            </p:cNvPr>
            <p:cNvSpPr/>
            <p:nvPr/>
          </p:nvSpPr>
          <p:spPr>
            <a:xfrm>
              <a:off x="12297285" y="6858000"/>
              <a:ext cx="13055940" cy="914857"/>
            </a:xfrm>
            <a:prstGeom prst="roundRect">
              <a:avLst/>
            </a:prstGeom>
            <a:solidFill>
              <a:srgbClr val="8A8C9C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4400" b="1" dirty="0">
                  <a:solidFill>
                    <a:schemeClr val="bg1"/>
                  </a:solidFill>
                </a:rPr>
                <a:t>  Figure 2: Diagram of the </a:t>
              </a:r>
              <a:r>
                <a:rPr lang="en-US" sz="4400" b="1" dirty="0" err="1">
                  <a:solidFill>
                    <a:schemeClr val="bg1"/>
                  </a:solidFill>
                </a:rPr>
                <a:t>HapPy</a:t>
              </a:r>
              <a:r>
                <a:rPr lang="en-US" sz="4400" b="1" dirty="0">
                  <a:solidFill>
                    <a:schemeClr val="bg1"/>
                  </a:solidFill>
                </a:rPr>
                <a:t> Pipeline</a:t>
              </a:r>
            </a:p>
          </p:txBody>
        </p:sp>
        <p:sp>
          <p:nvSpPr>
            <p:cNvPr id="195" name="Rounded Rectangle 194">
              <a:extLst>
                <a:ext uri="{FF2B5EF4-FFF2-40B4-BE49-F238E27FC236}">
                  <a16:creationId xmlns:a16="http://schemas.microsoft.com/office/drawing/2014/main" id="{431FF730-A5A4-3C4B-8FC8-5F395BC967F2}"/>
                </a:ext>
              </a:extLst>
            </p:cNvPr>
            <p:cNvSpPr/>
            <p:nvPr/>
          </p:nvSpPr>
          <p:spPr>
            <a:xfrm>
              <a:off x="12297284" y="22775540"/>
              <a:ext cx="13055940" cy="914857"/>
            </a:xfrm>
            <a:prstGeom prst="roundRect">
              <a:avLst/>
            </a:prstGeom>
            <a:solidFill>
              <a:srgbClr val="DADDEF"/>
            </a:solidFill>
            <a:ln>
              <a:solidFill>
                <a:srgbClr val="DAD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39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326B7C32-535F-D14F-80BF-ECE8A8418193}"/>
              </a:ext>
            </a:extLst>
          </p:cNvPr>
          <p:cNvCxnSpPr>
            <a:cxnSpLocks/>
          </p:cNvCxnSpPr>
          <p:nvPr/>
        </p:nvCxnSpPr>
        <p:spPr>
          <a:xfrm flipV="1">
            <a:off x="26673603" y="9089629"/>
            <a:ext cx="720000" cy="2988000"/>
          </a:xfrm>
          <a:prstGeom prst="bentConnector3">
            <a:avLst>
              <a:gd name="adj1" fmla="val 6144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7" name="Elbow Connector 196">
            <a:extLst>
              <a:ext uri="{FF2B5EF4-FFF2-40B4-BE49-F238E27FC236}">
                <a16:creationId xmlns:a16="http://schemas.microsoft.com/office/drawing/2014/main" id="{0AC3B2EC-31E9-BD4C-83AC-BA843CB7819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214890" y="16091321"/>
            <a:ext cx="14364000" cy="316800"/>
          </a:xfrm>
          <a:prstGeom prst="bentConnector3">
            <a:avLst>
              <a:gd name="adj1" fmla="val 9997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45A4F031-CFBB-7D48-91DE-70AF92AB0D43}"/>
              </a:ext>
            </a:extLst>
          </p:cNvPr>
          <p:cNvCxnSpPr>
            <a:cxnSpLocks/>
          </p:cNvCxnSpPr>
          <p:nvPr/>
        </p:nvCxnSpPr>
        <p:spPr>
          <a:xfrm>
            <a:off x="30448457" y="22691534"/>
            <a:ext cx="0" cy="723695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ACA31384-1EA0-1F46-A5CE-EF0EABEF8020}"/>
              </a:ext>
            </a:extLst>
          </p:cNvPr>
          <p:cNvCxnSpPr>
            <a:cxnSpLocks/>
          </p:cNvCxnSpPr>
          <p:nvPr/>
        </p:nvCxnSpPr>
        <p:spPr>
          <a:xfrm flipH="1">
            <a:off x="30455761" y="23415229"/>
            <a:ext cx="4113652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6B253F85-C6C6-9A49-83A8-773ABD6EE0E4}"/>
              </a:ext>
            </a:extLst>
          </p:cNvPr>
          <p:cNvGrpSpPr/>
          <p:nvPr/>
        </p:nvGrpSpPr>
        <p:grpSpPr>
          <a:xfrm>
            <a:off x="22053791" y="13707017"/>
            <a:ext cx="4834135" cy="8946212"/>
            <a:chOff x="17944285" y="8007633"/>
            <a:chExt cx="6621832" cy="8302088"/>
          </a:xfrm>
          <a:solidFill>
            <a:srgbClr val="F8F8FC">
              <a:alpha val="80000"/>
            </a:srgbClr>
          </a:solidFill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1EEC1A4-7355-E247-ACF5-394FEACF30CA}"/>
                </a:ext>
              </a:extLst>
            </p:cNvPr>
            <p:cNvSpPr/>
            <p:nvPr/>
          </p:nvSpPr>
          <p:spPr>
            <a:xfrm>
              <a:off x="17944286" y="8886223"/>
              <a:ext cx="6621831" cy="6448796"/>
            </a:xfrm>
            <a:prstGeom prst="rect">
              <a:avLst/>
            </a:prstGeom>
            <a:solidFill>
              <a:srgbClr val="F8F8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AutoShape 8363">
              <a:extLst>
                <a:ext uri="{FF2B5EF4-FFF2-40B4-BE49-F238E27FC236}">
                  <a16:creationId xmlns:a16="http://schemas.microsoft.com/office/drawing/2014/main" id="{C9F9079D-F714-A642-A12E-FEE053B49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4285" y="8007633"/>
              <a:ext cx="6621832" cy="1413694"/>
            </a:xfrm>
            <a:prstGeom prst="roundRect">
              <a:avLst>
                <a:gd name="adj" fmla="val 16667"/>
              </a:avLst>
            </a:prstGeom>
            <a:solidFill>
              <a:srgbClr val="F8F8FC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en-US" sz="332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3" name="AutoShape 8363">
              <a:extLst>
                <a:ext uri="{FF2B5EF4-FFF2-40B4-BE49-F238E27FC236}">
                  <a16:creationId xmlns:a16="http://schemas.microsoft.com/office/drawing/2014/main" id="{365CAA35-0A04-6046-B3AC-405B5B806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4286" y="14896027"/>
              <a:ext cx="6621831" cy="1413694"/>
            </a:xfrm>
            <a:prstGeom prst="roundRect">
              <a:avLst>
                <a:gd name="adj" fmla="val 16667"/>
              </a:avLst>
            </a:prstGeom>
            <a:solidFill>
              <a:srgbClr val="F8F8FD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en-US" sz="332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4" name="AutoShape 8363">
            <a:extLst>
              <a:ext uri="{FF2B5EF4-FFF2-40B4-BE49-F238E27FC236}">
                <a16:creationId xmlns:a16="http://schemas.microsoft.com/office/drawing/2014/main" id="{02B3A0CA-BC2B-DF45-9B10-1B1C407F8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55760" y="22769920"/>
            <a:ext cx="3918575" cy="730782"/>
          </a:xfrm>
          <a:prstGeom prst="roundRect">
            <a:avLst>
              <a:gd name="adj" fmla="val 16667"/>
            </a:avLst>
          </a:prstGeom>
          <a:noFill/>
          <a:ln w="254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+mj-lt"/>
              </a:rPr>
              <a:t>repeat for other genes</a:t>
            </a: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7CC80C3-05D7-2A43-8773-9C885C1B2C34}"/>
              </a:ext>
            </a:extLst>
          </p:cNvPr>
          <p:cNvGrpSpPr/>
          <p:nvPr/>
        </p:nvGrpSpPr>
        <p:grpSpPr>
          <a:xfrm>
            <a:off x="22554257" y="16862029"/>
            <a:ext cx="4023807" cy="1047407"/>
            <a:chOff x="13093096" y="14478000"/>
            <a:chExt cx="7248923" cy="762000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85417CF-7AE0-9246-88B5-91C8E44AFF8D}"/>
                </a:ext>
              </a:extLst>
            </p:cNvPr>
            <p:cNvCxnSpPr>
              <a:cxnSpLocks/>
            </p:cNvCxnSpPr>
            <p:nvPr/>
          </p:nvCxnSpPr>
          <p:spPr>
            <a:xfrm>
              <a:off x="13093096" y="14478000"/>
              <a:ext cx="1800000" cy="0"/>
            </a:xfrm>
            <a:prstGeom prst="line">
              <a:avLst/>
            </a:prstGeom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692B7C3-802E-824B-BA87-4EF989185365}"/>
                </a:ext>
              </a:extLst>
            </p:cNvPr>
            <p:cNvCxnSpPr>
              <a:cxnSpLocks/>
            </p:cNvCxnSpPr>
            <p:nvPr/>
          </p:nvCxnSpPr>
          <p:spPr>
            <a:xfrm>
              <a:off x="13093096" y="14630400"/>
              <a:ext cx="180000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4729246-B908-3947-BD66-40A4F9DB8F31}"/>
                </a:ext>
              </a:extLst>
            </p:cNvPr>
            <p:cNvCxnSpPr>
              <a:cxnSpLocks/>
            </p:cNvCxnSpPr>
            <p:nvPr/>
          </p:nvCxnSpPr>
          <p:spPr>
            <a:xfrm>
              <a:off x="13093096" y="14782800"/>
              <a:ext cx="1800000" cy="0"/>
            </a:xfrm>
            <a:prstGeom prst="line">
              <a:avLst/>
            </a:prstGeom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F0203CE8-4963-934F-AFB4-6C025A17EA7D}"/>
                </a:ext>
              </a:extLst>
            </p:cNvPr>
            <p:cNvCxnSpPr>
              <a:cxnSpLocks/>
            </p:cNvCxnSpPr>
            <p:nvPr/>
          </p:nvCxnSpPr>
          <p:spPr>
            <a:xfrm>
              <a:off x="13093096" y="14935200"/>
              <a:ext cx="180000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B5D31F4-A218-F046-9ABC-AFFC5D15AC5C}"/>
                </a:ext>
              </a:extLst>
            </p:cNvPr>
            <p:cNvCxnSpPr>
              <a:cxnSpLocks/>
            </p:cNvCxnSpPr>
            <p:nvPr/>
          </p:nvCxnSpPr>
          <p:spPr>
            <a:xfrm>
              <a:off x="13093096" y="15087600"/>
              <a:ext cx="1800000" cy="0"/>
            </a:xfrm>
            <a:prstGeom prst="line">
              <a:avLst/>
            </a:prstGeom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EB349EB-E1E1-1E4C-8223-AFD6E7423AA1}"/>
                </a:ext>
              </a:extLst>
            </p:cNvPr>
            <p:cNvCxnSpPr>
              <a:cxnSpLocks/>
            </p:cNvCxnSpPr>
            <p:nvPr/>
          </p:nvCxnSpPr>
          <p:spPr>
            <a:xfrm>
              <a:off x="15087600" y="14478000"/>
              <a:ext cx="900000" cy="0"/>
            </a:xfrm>
            <a:prstGeom prst="line">
              <a:avLst/>
            </a:prstGeom>
            <a:ln>
              <a:solidFill>
                <a:srgbClr val="2751A5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DC9D5CC8-2A22-9A4C-A07B-6C654424147D}"/>
                </a:ext>
              </a:extLst>
            </p:cNvPr>
            <p:cNvCxnSpPr>
              <a:cxnSpLocks/>
            </p:cNvCxnSpPr>
            <p:nvPr/>
          </p:nvCxnSpPr>
          <p:spPr>
            <a:xfrm>
              <a:off x="15087600" y="14630400"/>
              <a:ext cx="900000" cy="0"/>
            </a:xfrm>
            <a:prstGeom prst="line">
              <a:avLst/>
            </a:prstGeom>
            <a:ln>
              <a:solidFill>
                <a:srgbClr val="99CCFF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C76C831-4F5A-234B-B2F5-94FFA7D82E21}"/>
                </a:ext>
              </a:extLst>
            </p:cNvPr>
            <p:cNvCxnSpPr>
              <a:cxnSpLocks/>
            </p:cNvCxnSpPr>
            <p:nvPr/>
          </p:nvCxnSpPr>
          <p:spPr>
            <a:xfrm>
              <a:off x="15087600" y="14782800"/>
              <a:ext cx="900000" cy="0"/>
            </a:xfrm>
            <a:prstGeom prst="line">
              <a:avLst/>
            </a:prstGeom>
            <a:ln>
              <a:solidFill>
                <a:srgbClr val="2751A5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F7EF0DA-3B7C-F64E-A4FD-EE40C7B47682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400" y="14478000"/>
              <a:ext cx="1080000" cy="0"/>
            </a:xfrm>
            <a:prstGeom prst="line">
              <a:avLst/>
            </a:prstGeom>
            <a:ln>
              <a:solidFill>
                <a:srgbClr val="00B05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67DF53E1-9197-C942-82E6-B50E8B739CBA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400" y="14630400"/>
              <a:ext cx="1080000" cy="0"/>
            </a:xfrm>
            <a:prstGeom prst="line">
              <a:avLst/>
            </a:prstGeom>
            <a:ln>
              <a:solidFill>
                <a:srgbClr val="0B422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2419764E-634D-2D43-B4B9-2AA0995D5C3E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400" y="14782800"/>
              <a:ext cx="1080000" cy="0"/>
            </a:xfrm>
            <a:prstGeom prst="line">
              <a:avLst/>
            </a:prstGeom>
            <a:ln>
              <a:solidFill>
                <a:srgbClr val="00B05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E8C0F7C-5229-0C43-B3E1-A05FDC6D3D53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400" y="14935200"/>
              <a:ext cx="1080000" cy="0"/>
            </a:xfrm>
            <a:prstGeom prst="line">
              <a:avLst/>
            </a:prstGeom>
            <a:ln>
              <a:solidFill>
                <a:srgbClr val="0B422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C3DCD4C-55E9-1141-A210-C382BA3C7AB0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400" y="15087600"/>
              <a:ext cx="1080000" cy="0"/>
            </a:xfrm>
            <a:prstGeom prst="line">
              <a:avLst/>
            </a:prstGeom>
            <a:ln>
              <a:solidFill>
                <a:srgbClr val="00B05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EB45AD9-EA8C-7D4E-B979-46902672C7E7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400" y="15240000"/>
              <a:ext cx="1080000" cy="0"/>
            </a:xfrm>
            <a:prstGeom prst="line">
              <a:avLst/>
            </a:prstGeom>
            <a:ln>
              <a:solidFill>
                <a:srgbClr val="0B422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29C52FA-A046-5A42-A4E7-2627ED5F5FD9}"/>
                </a:ext>
              </a:extLst>
            </p:cNvPr>
            <p:cNvCxnSpPr>
              <a:cxnSpLocks/>
            </p:cNvCxnSpPr>
            <p:nvPr/>
          </p:nvCxnSpPr>
          <p:spPr>
            <a:xfrm>
              <a:off x="17462019" y="14497878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6E32296-F2C7-0740-AF4D-187778ADC910}"/>
                </a:ext>
              </a:extLst>
            </p:cNvPr>
            <p:cNvCxnSpPr>
              <a:cxnSpLocks/>
            </p:cNvCxnSpPr>
            <p:nvPr/>
          </p:nvCxnSpPr>
          <p:spPr>
            <a:xfrm>
              <a:off x="17462019" y="14650278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5118B52-FE59-A540-B10B-291035A94ACE}"/>
                </a:ext>
              </a:extLst>
            </p:cNvPr>
            <p:cNvCxnSpPr>
              <a:cxnSpLocks/>
            </p:cNvCxnSpPr>
            <p:nvPr/>
          </p:nvCxnSpPr>
          <p:spPr>
            <a:xfrm>
              <a:off x="17462019" y="14802678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300AEBAB-E433-E74D-AF8F-E58D57E66490}"/>
                </a:ext>
              </a:extLst>
            </p:cNvPr>
            <p:cNvCxnSpPr>
              <a:cxnSpLocks/>
            </p:cNvCxnSpPr>
            <p:nvPr/>
          </p:nvCxnSpPr>
          <p:spPr>
            <a:xfrm>
              <a:off x="17462019" y="14955078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96BC99DD-0382-8149-B807-F90B512343C6}"/>
              </a:ext>
            </a:extLst>
          </p:cNvPr>
          <p:cNvGrpSpPr/>
          <p:nvPr/>
        </p:nvGrpSpPr>
        <p:grpSpPr>
          <a:xfrm>
            <a:off x="22811037" y="18990255"/>
            <a:ext cx="3231845" cy="1202204"/>
            <a:chOff x="14020800" y="16915865"/>
            <a:chExt cx="5822196" cy="1057201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8A754EE-188B-1142-97A6-BB534514C15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2996" y="17049771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683F2E3-7649-C945-8C09-F00BE8042BFB}"/>
                </a:ext>
              </a:extLst>
            </p:cNvPr>
            <p:cNvCxnSpPr>
              <a:cxnSpLocks/>
            </p:cNvCxnSpPr>
            <p:nvPr/>
          </p:nvCxnSpPr>
          <p:spPr>
            <a:xfrm>
              <a:off x="16950435" y="17729558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5EE28ABB-AB85-994A-A817-E995367B08E8}"/>
                </a:ext>
              </a:extLst>
            </p:cNvPr>
            <p:cNvGrpSpPr/>
            <p:nvPr/>
          </p:nvGrpSpPr>
          <p:grpSpPr>
            <a:xfrm>
              <a:off x="14020800" y="16915865"/>
              <a:ext cx="3561514" cy="1057201"/>
              <a:chOff x="14020800" y="16915865"/>
              <a:chExt cx="3561514" cy="1057201"/>
            </a:xfrm>
          </p:grpSpPr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81DF1B6D-C2B7-C040-8A05-599D413D1D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361" y="17145000"/>
                <a:ext cx="1800000" cy="0"/>
              </a:xfrm>
              <a:prstGeom prst="line">
                <a:avLst/>
              </a:prstGeom>
              <a:ln>
                <a:solidFill>
                  <a:srgbClr val="984808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530D4E53-0527-CD4E-A7C4-A00365AB6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17322" y="17029893"/>
                <a:ext cx="900000" cy="0"/>
              </a:xfrm>
              <a:prstGeom prst="line">
                <a:avLst/>
              </a:prstGeom>
              <a:ln>
                <a:solidFill>
                  <a:srgbClr val="99CCFF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E2B99A2E-5355-9243-931C-1F498CECB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22996" y="17145000"/>
                <a:ext cx="1080000" cy="0"/>
              </a:xfrm>
              <a:prstGeom prst="line">
                <a:avLst/>
              </a:prstGeom>
              <a:ln>
                <a:solidFill>
                  <a:srgbClr val="0B4220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0917DC7D-3DE4-7540-BC64-F7485C66C8D4}"/>
                  </a:ext>
                </a:extLst>
              </p:cNvPr>
              <p:cNvSpPr/>
              <p:nvPr/>
            </p:nvSpPr>
            <p:spPr>
              <a:xfrm>
                <a:off x="15558123" y="16915866"/>
                <a:ext cx="328913" cy="3328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E0CCC6F2-F7A6-B841-8E90-671DF68C7EE4}"/>
                  </a:ext>
                </a:extLst>
              </p:cNvPr>
              <p:cNvSpPr/>
              <p:nvPr/>
            </p:nvSpPr>
            <p:spPr>
              <a:xfrm>
                <a:off x="16375939" y="16915865"/>
                <a:ext cx="217583" cy="3328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436E325D-DEBF-9B44-83FD-0F2FE9B9A2C1}"/>
                  </a:ext>
                </a:extLst>
              </p:cNvPr>
              <p:cNvSpPr/>
              <p:nvPr/>
            </p:nvSpPr>
            <p:spPr>
              <a:xfrm>
                <a:off x="16893195" y="16930084"/>
                <a:ext cx="689119" cy="3954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2D2DAD44-1D2D-CC4D-89D8-A91D2A7DA5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20800" y="17824787"/>
                <a:ext cx="1800000" cy="0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C53DC15F-E24B-9149-8FE9-55B202BD6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4761" y="17709680"/>
                <a:ext cx="900000" cy="0"/>
              </a:xfrm>
              <a:prstGeom prst="line">
                <a:avLst/>
              </a:prstGeom>
              <a:ln>
                <a:solidFill>
                  <a:srgbClr val="2751A5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6065734A-CB74-294B-B00F-20DFB36FE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10435" y="17824787"/>
                <a:ext cx="1080000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88117D47-44A7-9E49-951E-DFA0EA3ADA8C}"/>
                  </a:ext>
                </a:extLst>
              </p:cNvPr>
              <p:cNvSpPr/>
              <p:nvPr/>
            </p:nvSpPr>
            <p:spPr>
              <a:xfrm>
                <a:off x="15545562" y="17595653"/>
                <a:ext cx="328913" cy="3328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37E4CC92-E48D-6244-89A0-2692FF8DD07A}"/>
                  </a:ext>
                </a:extLst>
              </p:cNvPr>
              <p:cNvSpPr/>
              <p:nvPr/>
            </p:nvSpPr>
            <p:spPr>
              <a:xfrm>
                <a:off x="16363378" y="17595652"/>
                <a:ext cx="217583" cy="3328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15527EDE-17C3-7C48-B8A9-DC1BF05E1232}"/>
                  </a:ext>
                </a:extLst>
              </p:cNvPr>
              <p:cNvSpPr/>
              <p:nvPr/>
            </p:nvSpPr>
            <p:spPr>
              <a:xfrm>
                <a:off x="16883277" y="17577589"/>
                <a:ext cx="689119" cy="3954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A38D8D1D-9D3B-3D48-9A64-392D7B8491BB}"/>
              </a:ext>
            </a:extLst>
          </p:cNvPr>
          <p:cNvGrpSpPr/>
          <p:nvPr/>
        </p:nvGrpSpPr>
        <p:grpSpPr>
          <a:xfrm>
            <a:off x="22667371" y="21205429"/>
            <a:ext cx="3231845" cy="453292"/>
            <a:chOff x="14013818" y="19812000"/>
            <a:chExt cx="5822196" cy="685800"/>
          </a:xfrm>
        </p:grpSpPr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9B9BD273-9645-A142-92BE-CD0C56A01890}"/>
                </a:ext>
              </a:extLst>
            </p:cNvPr>
            <p:cNvCxnSpPr>
              <a:cxnSpLocks/>
            </p:cNvCxnSpPr>
            <p:nvPr/>
          </p:nvCxnSpPr>
          <p:spPr>
            <a:xfrm>
              <a:off x="14026379" y="19812000"/>
              <a:ext cx="1800000" cy="0"/>
            </a:xfrm>
            <a:prstGeom prst="line">
              <a:avLst/>
            </a:prstGeom>
            <a:ln>
              <a:solidFill>
                <a:srgbClr val="984808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FF898C91-066D-9342-BCD6-A9ABE69B7E30}"/>
                </a:ext>
              </a:extLst>
            </p:cNvPr>
            <p:cNvCxnSpPr>
              <a:cxnSpLocks/>
            </p:cNvCxnSpPr>
            <p:nvPr/>
          </p:nvCxnSpPr>
          <p:spPr>
            <a:xfrm>
              <a:off x="15610340" y="19812000"/>
              <a:ext cx="900000" cy="0"/>
            </a:xfrm>
            <a:prstGeom prst="line">
              <a:avLst/>
            </a:prstGeom>
            <a:ln>
              <a:solidFill>
                <a:srgbClr val="99CCFF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B6B4743-BC94-BA40-ABD4-C8E87E0B2784}"/>
                </a:ext>
              </a:extLst>
            </p:cNvPr>
            <p:cNvCxnSpPr>
              <a:cxnSpLocks/>
            </p:cNvCxnSpPr>
            <p:nvPr/>
          </p:nvCxnSpPr>
          <p:spPr>
            <a:xfrm>
              <a:off x="16416014" y="19812000"/>
              <a:ext cx="1080000" cy="0"/>
            </a:xfrm>
            <a:prstGeom prst="line">
              <a:avLst/>
            </a:prstGeom>
            <a:ln>
              <a:solidFill>
                <a:srgbClr val="0B422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545E2956-ABD1-2D46-AB58-2B4DF05C85BD}"/>
                </a:ext>
              </a:extLst>
            </p:cNvPr>
            <p:cNvCxnSpPr>
              <a:cxnSpLocks/>
            </p:cNvCxnSpPr>
            <p:nvPr/>
          </p:nvCxnSpPr>
          <p:spPr>
            <a:xfrm>
              <a:off x="16956014" y="19812000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D94BCA82-0B47-754F-9030-D66E16342537}"/>
                </a:ext>
              </a:extLst>
            </p:cNvPr>
            <p:cNvCxnSpPr>
              <a:cxnSpLocks/>
            </p:cNvCxnSpPr>
            <p:nvPr/>
          </p:nvCxnSpPr>
          <p:spPr>
            <a:xfrm>
              <a:off x="14013818" y="20497800"/>
              <a:ext cx="1800000" cy="0"/>
            </a:xfrm>
            <a:prstGeom prst="line">
              <a:avLst/>
            </a:prstGeom>
            <a:ln>
              <a:solidFill>
                <a:schemeClr val="accent6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B6D6EF9-8C58-C845-B0FA-CDC2538FE44D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779" y="20497800"/>
              <a:ext cx="900000" cy="0"/>
            </a:xfrm>
            <a:prstGeom prst="line">
              <a:avLst/>
            </a:prstGeom>
            <a:ln>
              <a:solidFill>
                <a:srgbClr val="2751A5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CD35E40-C788-BC4F-A98C-A2B1618B952C}"/>
                </a:ext>
              </a:extLst>
            </p:cNvPr>
            <p:cNvCxnSpPr>
              <a:cxnSpLocks/>
            </p:cNvCxnSpPr>
            <p:nvPr/>
          </p:nvCxnSpPr>
          <p:spPr>
            <a:xfrm>
              <a:off x="16403453" y="20497800"/>
              <a:ext cx="1080000" cy="0"/>
            </a:xfrm>
            <a:prstGeom prst="line">
              <a:avLst/>
            </a:prstGeom>
            <a:ln>
              <a:solidFill>
                <a:srgbClr val="00B05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2E01506E-972A-374C-A864-A166BF683728}"/>
                </a:ext>
              </a:extLst>
            </p:cNvPr>
            <p:cNvCxnSpPr>
              <a:cxnSpLocks/>
            </p:cNvCxnSpPr>
            <p:nvPr/>
          </p:nvCxnSpPr>
          <p:spPr>
            <a:xfrm>
              <a:off x="16943453" y="20497800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D63A0D92-3D24-334A-96D8-9A11605AF308}"/>
              </a:ext>
            </a:extLst>
          </p:cNvPr>
          <p:cNvGrpSpPr/>
          <p:nvPr/>
        </p:nvGrpSpPr>
        <p:grpSpPr>
          <a:xfrm>
            <a:off x="22032820" y="8471918"/>
            <a:ext cx="4837848" cy="4424309"/>
            <a:chOff x="17939200" y="9917507"/>
            <a:chExt cx="6626918" cy="4105760"/>
          </a:xfrm>
          <a:solidFill>
            <a:srgbClr val="F8F8FC">
              <a:alpha val="80000"/>
            </a:srgbClr>
          </a:solidFill>
        </p:grpSpPr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91FD018C-930B-EA4B-A95B-A2B602DC912D}"/>
                </a:ext>
              </a:extLst>
            </p:cNvPr>
            <p:cNvSpPr/>
            <p:nvPr/>
          </p:nvSpPr>
          <p:spPr>
            <a:xfrm>
              <a:off x="17944286" y="10918186"/>
              <a:ext cx="6621831" cy="2540786"/>
            </a:xfrm>
            <a:prstGeom prst="rect">
              <a:avLst/>
            </a:prstGeom>
            <a:solidFill>
              <a:srgbClr val="F8F8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AutoShape 8363">
              <a:extLst>
                <a:ext uri="{FF2B5EF4-FFF2-40B4-BE49-F238E27FC236}">
                  <a16:creationId xmlns:a16="http://schemas.microsoft.com/office/drawing/2014/main" id="{9F53A792-6A62-314D-AE7D-3CCBFC367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39200" y="9917507"/>
              <a:ext cx="6626918" cy="1413694"/>
            </a:xfrm>
            <a:prstGeom prst="roundRect">
              <a:avLst>
                <a:gd name="adj" fmla="val 16667"/>
              </a:avLst>
            </a:prstGeom>
            <a:solidFill>
              <a:srgbClr val="F8F8FC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en-US" sz="332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2" name="AutoShape 8363">
              <a:extLst>
                <a:ext uri="{FF2B5EF4-FFF2-40B4-BE49-F238E27FC236}">
                  <a16:creationId xmlns:a16="http://schemas.microsoft.com/office/drawing/2014/main" id="{3DBE424D-A614-CE4B-88B6-A809A48A5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4286" y="12609573"/>
              <a:ext cx="6621831" cy="1413694"/>
            </a:xfrm>
            <a:prstGeom prst="roundRect">
              <a:avLst>
                <a:gd name="adj" fmla="val 16667"/>
              </a:avLst>
            </a:prstGeom>
            <a:solidFill>
              <a:srgbClr val="F8F8FD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en-US" sz="332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7AB80F89-E9D5-054F-B9CE-2EA3355471A9}"/>
              </a:ext>
            </a:extLst>
          </p:cNvPr>
          <p:cNvGrpSpPr/>
          <p:nvPr/>
        </p:nvGrpSpPr>
        <p:grpSpPr>
          <a:xfrm>
            <a:off x="27436861" y="8485117"/>
            <a:ext cx="6794329" cy="14175945"/>
            <a:chOff x="17879061" y="8156762"/>
            <a:chExt cx="6794329" cy="14175945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6C1F67A7-3DD6-8944-B3F6-159A375250E7}"/>
                </a:ext>
              </a:extLst>
            </p:cNvPr>
            <p:cNvGrpSpPr/>
            <p:nvPr/>
          </p:nvGrpSpPr>
          <p:grpSpPr>
            <a:xfrm>
              <a:off x="17879061" y="8156762"/>
              <a:ext cx="6794329" cy="14175945"/>
              <a:chOff x="17901863" y="8183140"/>
              <a:chExt cx="6626917" cy="14175945"/>
            </a:xfrm>
            <a:solidFill>
              <a:srgbClr val="2751A5"/>
            </a:solidFill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E4713604-A622-D341-8BC5-8E4D76E5DD61}"/>
                  </a:ext>
                </a:extLst>
              </p:cNvPr>
              <p:cNvSpPr/>
              <p:nvPr/>
            </p:nvSpPr>
            <p:spPr>
              <a:xfrm>
                <a:off x="17906949" y="8680088"/>
                <a:ext cx="6621830" cy="13203262"/>
              </a:xfrm>
              <a:prstGeom prst="rect">
                <a:avLst/>
              </a:prstGeom>
              <a:solidFill>
                <a:srgbClr val="E6CB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AutoShape 8363">
                <a:extLst>
                  <a:ext uri="{FF2B5EF4-FFF2-40B4-BE49-F238E27FC236}">
                    <a16:creationId xmlns:a16="http://schemas.microsoft.com/office/drawing/2014/main" id="{09423511-0EFE-0949-A72D-21DEF434B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01863" y="8183140"/>
                <a:ext cx="6626917" cy="1413694"/>
              </a:xfrm>
              <a:prstGeom prst="roundRect">
                <a:avLst>
                  <a:gd name="adj" fmla="val 16667"/>
                </a:avLst>
              </a:prstGeom>
              <a:solidFill>
                <a:srgbClr val="E6CBDC"/>
              </a:solidFill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en-US" sz="332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71" name="AutoShape 8363">
                <a:extLst>
                  <a:ext uri="{FF2B5EF4-FFF2-40B4-BE49-F238E27FC236}">
                    <a16:creationId xmlns:a16="http://schemas.microsoft.com/office/drawing/2014/main" id="{8765346C-FBE1-4449-8C4B-CDC0AF7CB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06949" y="20945391"/>
                <a:ext cx="6621830" cy="1413694"/>
              </a:xfrm>
              <a:prstGeom prst="roundRect">
                <a:avLst>
                  <a:gd name="adj" fmla="val 16667"/>
                </a:avLst>
              </a:prstGeom>
              <a:solidFill>
                <a:srgbClr val="E6CBDC"/>
              </a:solidFill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en-US" sz="332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0239CB3A-2EC9-2E4E-BAD4-90421587871C}"/>
                </a:ext>
              </a:extLst>
            </p:cNvPr>
            <p:cNvGrpSpPr/>
            <p:nvPr/>
          </p:nvGrpSpPr>
          <p:grpSpPr>
            <a:xfrm>
              <a:off x="18105089" y="8553214"/>
              <a:ext cx="6423689" cy="7050548"/>
              <a:chOff x="18325237" y="8582108"/>
              <a:chExt cx="6423689" cy="7050548"/>
            </a:xfrm>
          </p:grpSpPr>
          <p:sp>
            <p:nvSpPr>
              <p:cNvPr id="262" name="Cloud 261">
                <a:extLst>
                  <a:ext uri="{FF2B5EF4-FFF2-40B4-BE49-F238E27FC236}">
                    <a16:creationId xmlns:a16="http://schemas.microsoft.com/office/drawing/2014/main" id="{2DE88170-115D-024D-B6F5-A2F6F36DD795}"/>
                  </a:ext>
                </a:extLst>
              </p:cNvPr>
              <p:cNvSpPr/>
              <p:nvPr/>
            </p:nvSpPr>
            <p:spPr>
              <a:xfrm>
                <a:off x="23122222" y="12801600"/>
                <a:ext cx="1626704" cy="1087506"/>
              </a:xfrm>
              <a:prstGeom prst="cloud">
                <a:avLst/>
              </a:prstGeom>
              <a:solidFill>
                <a:srgbClr val="2751A5"/>
              </a:solidFill>
              <a:ln>
                <a:solidFill>
                  <a:srgbClr val="2751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bg1"/>
                    </a:solidFill>
                  </a:rPr>
                  <a:t>1kGP 30x </a:t>
                </a:r>
              </a:p>
            </p:txBody>
          </p:sp>
          <p:cxnSp>
            <p:nvCxnSpPr>
              <p:cNvPr id="263" name="Straight Arrow Connector 262">
                <a:extLst>
                  <a:ext uri="{FF2B5EF4-FFF2-40B4-BE49-F238E27FC236}">
                    <a16:creationId xmlns:a16="http://schemas.microsoft.com/office/drawing/2014/main" id="{52029B28-0802-F449-A665-1AE1E76EA6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16903" y="13446449"/>
                <a:ext cx="12840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4" name="AutoShape 8363">
                <a:extLst>
                  <a:ext uri="{FF2B5EF4-FFF2-40B4-BE49-F238E27FC236}">
                    <a16:creationId xmlns:a16="http://schemas.microsoft.com/office/drawing/2014/main" id="{C082D1C8-E583-064F-BBD6-5C0C12718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25237" y="14135136"/>
                <a:ext cx="6272361" cy="54836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r>
                  <a:rPr lang="en-US" sz="2800" dirty="0">
                    <a:latin typeface="+mj-lt"/>
                  </a:rPr>
                  <a:t>genotype data for gene (3202 individuals) </a:t>
                </a:r>
              </a:p>
            </p:txBody>
          </p:sp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id="{BB905BBB-7CDB-AC40-A857-809448093B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97592" y="13345353"/>
                <a:ext cx="0" cy="6236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6" name="AutoShape 8363">
                <a:extLst>
                  <a:ext uri="{FF2B5EF4-FFF2-40B4-BE49-F238E27FC236}">
                    <a16:creationId xmlns:a16="http://schemas.microsoft.com/office/drawing/2014/main" id="{F0F0B47E-FC76-8548-856F-1C8A333C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54027" y="8582108"/>
                <a:ext cx="6325753" cy="5472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r>
                  <a:rPr lang="en-US" sz="2800" dirty="0">
                    <a:latin typeface="+mj-lt"/>
                  </a:rPr>
                  <a:t>select a gene (e.g. </a:t>
                </a:r>
                <a:r>
                  <a:rPr lang="en-US" sz="2800" i="1" dirty="0">
                    <a:latin typeface="+mj-lt"/>
                  </a:rPr>
                  <a:t>ACKR1</a:t>
                </a:r>
                <a:r>
                  <a:rPr lang="en-US" sz="2800" dirty="0">
                    <a:latin typeface="+mj-lt"/>
                  </a:rPr>
                  <a:t>)</a:t>
                </a:r>
              </a:p>
            </p:txBody>
          </p:sp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id="{8A1C8212-0447-4A49-9F93-EEB8E2E4AE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97592" y="14782800"/>
                <a:ext cx="14608" cy="849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1B984F1A-64E6-4B4E-9B2D-DF389D5E6D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97592" y="9296400"/>
                <a:ext cx="0" cy="6505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29CD0949-0491-3D43-92A0-4A4F5A2E8F28}"/>
                </a:ext>
              </a:extLst>
            </p:cNvPr>
            <p:cNvGrpSpPr/>
            <p:nvPr/>
          </p:nvGrpSpPr>
          <p:grpSpPr>
            <a:xfrm>
              <a:off x="18139066" y="15705773"/>
              <a:ext cx="6272363" cy="6237043"/>
              <a:chOff x="18256415" y="15392578"/>
              <a:chExt cx="6272363" cy="6498425"/>
            </a:xfrm>
          </p:grpSpPr>
          <p:sp>
            <p:nvSpPr>
              <p:cNvPr id="259" name="AutoShape 8363">
                <a:extLst>
                  <a:ext uri="{FF2B5EF4-FFF2-40B4-BE49-F238E27FC236}">
                    <a16:creationId xmlns:a16="http://schemas.microsoft.com/office/drawing/2014/main" id="{61BF2907-4E75-DC48-AFC9-3B393A51C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56417" y="15392578"/>
                <a:ext cx="6272361" cy="54836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endParaRPr lang="en-US" sz="2800" dirty="0">
                  <a:latin typeface="+mj-lt"/>
                </a:endParaRPr>
              </a:p>
            </p:txBody>
          </p:sp>
          <p:sp>
            <p:nvSpPr>
              <p:cNvPr id="260" name="AutoShape 8363">
                <a:extLst>
                  <a:ext uri="{FF2B5EF4-FFF2-40B4-BE49-F238E27FC236}">
                    <a16:creationId xmlns:a16="http://schemas.microsoft.com/office/drawing/2014/main" id="{4701C0E2-DE75-A643-AFEF-322025AC2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56415" y="21342634"/>
                <a:ext cx="6272361" cy="54836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endParaRPr lang="en-US" sz="2800" dirty="0">
                  <a:latin typeface="+mj-lt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13D24525-1BB0-8044-A31C-1B1B894EC9B4}"/>
                  </a:ext>
                </a:extLst>
              </p:cNvPr>
              <p:cNvSpPr/>
              <p:nvPr/>
            </p:nvSpPr>
            <p:spPr>
              <a:xfrm>
                <a:off x="18256417" y="15740999"/>
                <a:ext cx="6272361" cy="5829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2907917C-293E-DD43-B2AE-DF917A825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44404" y="15847223"/>
              <a:ext cx="5448300" cy="5892800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E87C51B8-441E-524D-9A64-C26E5BDA5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53515" y="10075136"/>
              <a:ext cx="5758584" cy="3283030"/>
            </a:xfrm>
            <a:prstGeom prst="rect">
              <a:avLst/>
            </a:prstGeom>
          </p:spPr>
        </p:pic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4BF0AC13-38AA-4B4B-869A-0163BB127FF6}"/>
              </a:ext>
            </a:extLst>
          </p:cNvPr>
          <p:cNvGrpSpPr/>
          <p:nvPr/>
        </p:nvGrpSpPr>
        <p:grpSpPr>
          <a:xfrm>
            <a:off x="22245353" y="8863061"/>
            <a:ext cx="4500809" cy="3425088"/>
            <a:chOff x="12578923" y="8148136"/>
            <a:chExt cx="4500809" cy="3425088"/>
          </a:xfrm>
        </p:grpSpPr>
        <p:pic>
          <p:nvPicPr>
            <p:cNvPr id="273" name="Picture 10">
              <a:extLst>
                <a:ext uri="{FF2B5EF4-FFF2-40B4-BE49-F238E27FC236}">
                  <a16:creationId xmlns:a16="http://schemas.microsoft.com/office/drawing/2014/main" id="{3C8C09C4-8338-3C44-9C64-647442CF58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6200000">
              <a:off x="14722246" y="7872580"/>
              <a:ext cx="247777" cy="4416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0D615D91-083D-3F41-98C8-9B5CEB45B9D3}"/>
                </a:ext>
              </a:extLst>
            </p:cNvPr>
            <p:cNvCxnSpPr>
              <a:cxnSpLocks/>
            </p:cNvCxnSpPr>
            <p:nvPr/>
          </p:nvCxnSpPr>
          <p:spPr>
            <a:xfrm>
              <a:off x="14819823" y="10398440"/>
              <a:ext cx="0" cy="6505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A768B8C0-0066-3845-9712-C5968AF4C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12622614" y="11201400"/>
              <a:ext cx="4457118" cy="371824"/>
            </a:xfrm>
            <a:prstGeom prst="rect">
              <a:avLst/>
            </a:prstGeom>
          </p:spPr>
        </p:pic>
        <p:sp>
          <p:nvSpPr>
            <p:cNvPr id="276" name="Cloud 275">
              <a:extLst>
                <a:ext uri="{FF2B5EF4-FFF2-40B4-BE49-F238E27FC236}">
                  <a16:creationId xmlns:a16="http://schemas.microsoft.com/office/drawing/2014/main" id="{06BA23AF-33B8-C54E-B063-46E7A0CDDFCE}"/>
                </a:ext>
              </a:extLst>
            </p:cNvPr>
            <p:cNvSpPr/>
            <p:nvPr/>
          </p:nvSpPr>
          <p:spPr>
            <a:xfrm>
              <a:off x="12578923" y="8148136"/>
              <a:ext cx="1620926" cy="1177113"/>
            </a:xfrm>
            <a:prstGeom prst="cloud">
              <a:avLst/>
            </a:prstGeom>
            <a:solidFill>
              <a:srgbClr val="2751A5"/>
            </a:solidFill>
            <a:ln>
              <a:solidFill>
                <a:srgbClr val="2751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GRCh38 assembly</a:t>
              </a:r>
            </a:p>
          </p:txBody>
        </p:sp>
        <p:cxnSp>
          <p:nvCxnSpPr>
            <p:cNvPr id="277" name="Elbow Connector 276">
              <a:extLst>
                <a:ext uri="{FF2B5EF4-FFF2-40B4-BE49-F238E27FC236}">
                  <a16:creationId xmlns:a16="http://schemas.microsoft.com/office/drawing/2014/main" id="{34D64832-5CE2-674E-A9AD-C5342505A94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076691" y="9090220"/>
              <a:ext cx="1054766" cy="431497"/>
            </a:xfrm>
            <a:prstGeom prst="bentConnector3">
              <a:avLst>
                <a:gd name="adj1" fmla="val -179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8" name="AutoShape 8363">
            <a:extLst>
              <a:ext uri="{FF2B5EF4-FFF2-40B4-BE49-F238E27FC236}">
                <a16:creationId xmlns:a16="http://schemas.microsoft.com/office/drawing/2014/main" id="{2FE324D9-7192-644B-80B2-4949DE0DD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49804" y="15338029"/>
            <a:ext cx="4228260" cy="593271"/>
          </a:xfrm>
          <a:prstGeom prst="roundRect">
            <a:avLst>
              <a:gd name="adj" fmla="val 16667"/>
            </a:avLst>
          </a:prstGeom>
          <a:solidFill>
            <a:srgbClr val="DADDEF"/>
          </a:solidFill>
          <a:ln w="254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+mj-lt"/>
              </a:rPr>
              <a:t>select full-length haplotypes</a:t>
            </a:r>
          </a:p>
        </p:txBody>
      </p:sp>
      <p:sp>
        <p:nvSpPr>
          <p:cNvPr id="279" name="AutoShape 8363">
            <a:extLst>
              <a:ext uri="{FF2B5EF4-FFF2-40B4-BE49-F238E27FC236}">
                <a16:creationId xmlns:a16="http://schemas.microsoft.com/office/drawing/2014/main" id="{2F27A441-C30F-3F42-8D35-0F7A9089E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49804" y="14120656"/>
            <a:ext cx="4228260" cy="593271"/>
          </a:xfrm>
          <a:prstGeom prst="roundRect">
            <a:avLst>
              <a:gd name="adj" fmla="val 16667"/>
            </a:avLst>
          </a:prstGeom>
          <a:solidFill>
            <a:srgbClr val="DADDEF"/>
          </a:solidFill>
          <a:ln w="254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+mj-lt"/>
              </a:rPr>
              <a:t>get results for all genes</a:t>
            </a:r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422F3189-2644-7748-A389-A56A2E2297C4}"/>
              </a:ext>
            </a:extLst>
          </p:cNvPr>
          <p:cNvCxnSpPr>
            <a:cxnSpLocks/>
          </p:cNvCxnSpPr>
          <p:nvPr/>
        </p:nvCxnSpPr>
        <p:spPr>
          <a:xfrm>
            <a:off x="24434813" y="14772434"/>
            <a:ext cx="0" cy="457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DFD3081-6B18-8248-B44D-64494E955C88}"/>
              </a:ext>
            </a:extLst>
          </p:cNvPr>
          <p:cNvCxnSpPr>
            <a:cxnSpLocks/>
          </p:cNvCxnSpPr>
          <p:nvPr/>
        </p:nvCxnSpPr>
        <p:spPr>
          <a:xfrm>
            <a:off x="24434813" y="16023829"/>
            <a:ext cx="0" cy="6236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79A7C8A5-7C95-D044-86D1-67D30AA6B50D}"/>
              </a:ext>
            </a:extLst>
          </p:cNvPr>
          <p:cNvCxnSpPr>
            <a:cxnSpLocks/>
          </p:cNvCxnSpPr>
          <p:nvPr/>
        </p:nvCxnSpPr>
        <p:spPr>
          <a:xfrm>
            <a:off x="24434813" y="18157429"/>
            <a:ext cx="0" cy="6236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97B07490-29AC-5E4E-848E-74BE794342AE}"/>
              </a:ext>
            </a:extLst>
          </p:cNvPr>
          <p:cNvCxnSpPr>
            <a:cxnSpLocks/>
          </p:cNvCxnSpPr>
          <p:nvPr/>
        </p:nvCxnSpPr>
        <p:spPr>
          <a:xfrm>
            <a:off x="24434813" y="20429384"/>
            <a:ext cx="0" cy="6236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4" name="AutoShape 8363">
            <a:extLst>
              <a:ext uri="{FF2B5EF4-FFF2-40B4-BE49-F238E27FC236}">
                <a16:creationId xmlns:a16="http://schemas.microsoft.com/office/drawing/2014/main" id="{51754E3C-0F45-0847-B886-6897AB8A5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9039" y="21812384"/>
            <a:ext cx="4228260" cy="593271"/>
          </a:xfrm>
          <a:prstGeom prst="roundRect">
            <a:avLst>
              <a:gd name="adj" fmla="val 16667"/>
            </a:avLst>
          </a:prstGeom>
          <a:noFill/>
          <a:ln w="254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+mj-lt"/>
              </a:rPr>
              <a:t>long-range haplotypes</a:t>
            </a:r>
          </a:p>
        </p:txBody>
      </p: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06B19BE-D88E-DC47-9EB3-18641A0DE0E8}"/>
              </a:ext>
            </a:extLst>
          </p:cNvPr>
          <p:cNvCxnSpPr>
            <a:cxnSpLocks/>
          </p:cNvCxnSpPr>
          <p:nvPr/>
        </p:nvCxnSpPr>
        <p:spPr>
          <a:xfrm flipH="1" flipV="1">
            <a:off x="26915213" y="14444293"/>
            <a:ext cx="720000" cy="8971200"/>
          </a:xfrm>
          <a:prstGeom prst="bentConnector3">
            <a:avLst>
              <a:gd name="adj1" fmla="val 61444"/>
            </a:avLst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F9B3E4CC-5F89-BF42-895E-BF2CE4290303}"/>
              </a:ext>
            </a:extLst>
          </p:cNvPr>
          <p:cNvCxnSpPr/>
          <p:nvPr/>
        </p:nvCxnSpPr>
        <p:spPr>
          <a:xfrm>
            <a:off x="27559013" y="23415229"/>
            <a:ext cx="2951579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AF29CFF3-A0C5-8C45-B2E3-9D83F175D21D}"/>
              </a:ext>
            </a:extLst>
          </p:cNvPr>
          <p:cNvGrpSpPr/>
          <p:nvPr/>
        </p:nvGrpSpPr>
        <p:grpSpPr>
          <a:xfrm>
            <a:off x="11736953" y="10919192"/>
            <a:ext cx="6870947" cy="576000"/>
            <a:chOff x="11777475" y="10423321"/>
            <a:chExt cx="6870947" cy="576000"/>
          </a:xfrm>
        </p:grpSpPr>
        <p:pic>
          <p:nvPicPr>
            <p:cNvPr id="288" name="Picture 10">
              <a:extLst>
                <a:ext uri="{FF2B5EF4-FFF2-40B4-BE49-F238E27FC236}">
                  <a16:creationId xmlns:a16="http://schemas.microsoft.com/office/drawing/2014/main" id="{8AF7C46D-6143-7B47-8244-C31994AFBB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6200000" flipH="1">
              <a:off x="15009835" y="7278307"/>
              <a:ext cx="406227" cy="6870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9" name="Picture 10">
              <a:extLst>
                <a:ext uri="{FF2B5EF4-FFF2-40B4-BE49-F238E27FC236}">
                  <a16:creationId xmlns:a16="http://schemas.microsoft.com/office/drawing/2014/main" id="{22BF8A94-2DE5-F741-ABE1-30DC729C3B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6200000" flipH="1">
              <a:off x="16160568" y="10468825"/>
              <a:ext cx="409513" cy="49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C6D800B-DDA8-204E-9F8B-2253EE483266}"/>
                </a:ext>
              </a:extLst>
            </p:cNvPr>
            <p:cNvSpPr/>
            <p:nvPr/>
          </p:nvSpPr>
          <p:spPr>
            <a:xfrm>
              <a:off x="16118723" y="10423321"/>
              <a:ext cx="493200" cy="576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367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raphic 95">
            <a:extLst>
              <a:ext uri="{FF2B5EF4-FFF2-40B4-BE49-F238E27FC236}">
                <a16:creationId xmlns:a16="http://schemas.microsoft.com/office/drawing/2014/main" id="{C40F75A8-CADA-7242-9ACE-B98D872A0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4400" y="6725461"/>
            <a:ext cx="13601395" cy="13664854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488A95-22D6-2E4F-B571-3189A3ACAB12}"/>
              </a:ext>
            </a:extLst>
          </p:cNvPr>
          <p:cNvGrpSpPr/>
          <p:nvPr/>
        </p:nvGrpSpPr>
        <p:grpSpPr>
          <a:xfrm>
            <a:off x="22133517" y="14325600"/>
            <a:ext cx="5450883" cy="5890117"/>
            <a:chOff x="22133517" y="14325600"/>
            <a:chExt cx="5450883" cy="5890117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6D4E015-2D88-7A4A-980A-7732BDBFEB44}"/>
                </a:ext>
              </a:extLst>
            </p:cNvPr>
            <p:cNvSpPr/>
            <p:nvPr/>
          </p:nvSpPr>
          <p:spPr>
            <a:xfrm rot="16200000">
              <a:off x="20262887" y="16196230"/>
              <a:ext cx="4392719" cy="6514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en-US" sz="2000" dirty="0">
                  <a:solidFill>
                    <a:schemeClr val="tx1"/>
                  </a:solidFill>
                </a:rPr>
                <a:t>Long-range </a:t>
              </a:r>
              <a:r>
                <a:rPr lang="en-US" sz="2000" i="1" dirty="0">
                  <a:solidFill>
                    <a:schemeClr val="tx1"/>
                  </a:solidFill>
                </a:rPr>
                <a:t>ACKR1</a:t>
              </a:r>
              <a:r>
                <a:rPr lang="en-US" sz="2000" dirty="0">
                  <a:solidFill>
                    <a:schemeClr val="tx1"/>
                  </a:solidFill>
                </a:rPr>
                <a:t> haplotypes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4C01E09-57A5-1C4E-AE46-4944E37E0158}"/>
                </a:ext>
              </a:extLst>
            </p:cNvPr>
            <p:cNvGrpSpPr/>
            <p:nvPr/>
          </p:nvGrpSpPr>
          <p:grpSpPr>
            <a:xfrm>
              <a:off x="22629970" y="14794377"/>
              <a:ext cx="4954430" cy="4963201"/>
              <a:chOff x="22629970" y="14794377"/>
              <a:chExt cx="4954430" cy="4963201"/>
            </a:xfrm>
          </p:grpSpPr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21A67635-F486-0A4C-8C0A-D7A0B9B1F8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720871" y="14794378"/>
                <a:ext cx="3631582" cy="4587756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3614E3C-D0E0-7345-9A3F-86FF1A9564D5}"/>
                  </a:ext>
                </a:extLst>
              </p:cNvPr>
              <p:cNvGrpSpPr/>
              <p:nvPr/>
            </p:nvGrpSpPr>
            <p:grpSpPr>
              <a:xfrm>
                <a:off x="22629970" y="14794377"/>
                <a:ext cx="4954430" cy="4963201"/>
                <a:chOff x="22892240" y="14803121"/>
                <a:chExt cx="4692160" cy="5171480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C31B981-220B-BB45-90CE-1B59D48EB8D0}"/>
                    </a:ext>
                  </a:extLst>
                </p:cNvPr>
                <p:cNvGrpSpPr/>
                <p:nvPr/>
              </p:nvGrpSpPr>
              <p:grpSpPr>
                <a:xfrm>
                  <a:off x="23193428" y="14803121"/>
                  <a:ext cx="4390972" cy="4803565"/>
                  <a:chOff x="23193428" y="14803121"/>
                  <a:chExt cx="4390972" cy="4803565"/>
                </a:xfrm>
              </p:grpSpPr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E098EB5C-282C-0244-A512-29A1E45602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417667" y="15073200"/>
                    <a:ext cx="512237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FA053295-9825-EB4A-A92B-16FE48E4F6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60400" y="15289200"/>
                    <a:ext cx="87405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83BE2DA0-042D-1E45-A628-7D0ACFFDAC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222200" y="15724800"/>
                    <a:ext cx="171225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7A028EB8-4286-3148-9499-DD419C872E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536400" y="16160400"/>
                    <a:ext cx="237955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E9AAE691-A725-A945-A236-B045757861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021769" y="16603201"/>
                    <a:ext cx="2912683" cy="1150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C0D2D1DF-0044-6943-ADD8-F9C865CADD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774400" y="17035200"/>
                    <a:ext cx="3155504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CC2AFDE6-8B72-9846-BCC5-0DA627221F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545800" y="17470800"/>
                    <a:ext cx="3388499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08346A3C-3640-C844-B016-4EDBD65633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393400" y="17902800"/>
                    <a:ext cx="352255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EA34E81F-5C6B-9441-A2E6-8748BAD84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221192" y="18781200"/>
                    <a:ext cx="3692556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66F636D2-FF00-EC43-99DC-5939596CB8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193428" y="19404000"/>
                    <a:ext cx="3681695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Rounded Rectangle 36">
                    <a:extLst>
                      <a:ext uri="{FF2B5EF4-FFF2-40B4-BE49-F238E27FC236}">
                        <a16:creationId xmlns:a16="http://schemas.microsoft.com/office/drawing/2014/main" id="{48A4E64F-9CFB-9145-8E9E-AA8D5648C533}"/>
                      </a:ext>
                    </a:extLst>
                  </p:cNvPr>
                  <p:cNvSpPr/>
                  <p:nvPr/>
                </p:nvSpPr>
                <p:spPr>
                  <a:xfrm>
                    <a:off x="26882928" y="14803121"/>
                    <a:ext cx="47287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50</a:t>
                    </a:r>
                  </a:p>
                </p:txBody>
              </p:sp>
              <p:sp>
                <p:nvSpPr>
                  <p:cNvPr id="38" name="Rounded Rectangle 37">
                    <a:extLst>
                      <a:ext uri="{FF2B5EF4-FFF2-40B4-BE49-F238E27FC236}">
                        <a16:creationId xmlns:a16="http://schemas.microsoft.com/office/drawing/2014/main" id="{D3FE0A56-F59F-A146-9F5B-58BC9869BF39}"/>
                      </a:ext>
                    </a:extLst>
                  </p:cNvPr>
                  <p:cNvSpPr/>
                  <p:nvPr/>
                </p:nvSpPr>
                <p:spPr>
                  <a:xfrm>
                    <a:off x="26868665" y="15073200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100</a:t>
                    </a:r>
                  </a:p>
                </p:txBody>
              </p:sp>
              <p:sp>
                <p:nvSpPr>
                  <p:cNvPr id="39" name="Rounded Rectangle 38">
                    <a:extLst>
                      <a:ext uri="{FF2B5EF4-FFF2-40B4-BE49-F238E27FC236}">
                        <a16:creationId xmlns:a16="http://schemas.microsoft.com/office/drawing/2014/main" id="{754341DD-8578-134F-B5DC-DB0C72E15C55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5517666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200</a:t>
                    </a:r>
                  </a:p>
                </p:txBody>
              </p:sp>
              <p:sp>
                <p:nvSpPr>
                  <p:cNvPr id="40" name="Rounded Rectangle 39">
                    <a:extLst>
                      <a:ext uri="{FF2B5EF4-FFF2-40B4-BE49-F238E27FC236}">
                        <a16:creationId xmlns:a16="http://schemas.microsoft.com/office/drawing/2014/main" id="{EF937011-C594-9E4A-A015-346A7E7B9D16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5945715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300</a:t>
                    </a:r>
                  </a:p>
                </p:txBody>
              </p:sp>
              <p:sp>
                <p:nvSpPr>
                  <p:cNvPr id="41" name="Rounded Rectangle 40">
                    <a:extLst>
                      <a:ext uri="{FF2B5EF4-FFF2-40B4-BE49-F238E27FC236}">
                        <a16:creationId xmlns:a16="http://schemas.microsoft.com/office/drawing/2014/main" id="{AA410D84-5A70-3448-B819-8A4DBC5EA6B8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6402699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400</a:t>
                    </a:r>
                  </a:p>
                </p:txBody>
              </p:sp>
              <p:sp>
                <p:nvSpPr>
                  <p:cNvPr id="42" name="Rounded Rectangle 41">
                    <a:extLst>
                      <a:ext uri="{FF2B5EF4-FFF2-40B4-BE49-F238E27FC236}">
                        <a16:creationId xmlns:a16="http://schemas.microsoft.com/office/drawing/2014/main" id="{69A24885-0B2F-7048-9935-CF10AB6C415A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6831834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500</a:t>
                    </a:r>
                  </a:p>
                </p:txBody>
              </p:sp>
              <p:sp>
                <p:nvSpPr>
                  <p:cNvPr id="43" name="Rounded Rectangle 42">
                    <a:extLst>
                      <a:ext uri="{FF2B5EF4-FFF2-40B4-BE49-F238E27FC236}">
                        <a16:creationId xmlns:a16="http://schemas.microsoft.com/office/drawing/2014/main" id="{3A610981-40F0-A04E-AA88-16FFF63373D2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7265801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600</a:t>
                    </a:r>
                  </a:p>
                </p:txBody>
              </p:sp>
              <p:sp>
                <p:nvSpPr>
                  <p:cNvPr id="44" name="Rounded Rectangle 43">
                    <a:extLst>
                      <a:ext uri="{FF2B5EF4-FFF2-40B4-BE49-F238E27FC236}">
                        <a16:creationId xmlns:a16="http://schemas.microsoft.com/office/drawing/2014/main" id="{CB92C0C0-774B-FC44-8D9C-5DAA9DE3431F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8100935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800</a:t>
                    </a:r>
                  </a:p>
                </p:txBody>
              </p:sp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D27DE0C3-5316-D741-BA35-E88184AF338A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8568595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900</a:t>
                    </a:r>
                  </a:p>
                </p:txBody>
              </p: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A60F0E1A-C77B-0F48-ABB4-1B001720E1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376050" y="18321972"/>
                    <a:ext cx="352255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Rounded Rectangle 46">
                    <a:extLst>
                      <a:ext uri="{FF2B5EF4-FFF2-40B4-BE49-F238E27FC236}">
                        <a16:creationId xmlns:a16="http://schemas.microsoft.com/office/drawing/2014/main" id="{E99FCE2B-8825-5044-B704-5D3446C7844D}"/>
                      </a:ext>
                    </a:extLst>
                  </p:cNvPr>
                  <p:cNvSpPr/>
                  <p:nvPr/>
                </p:nvSpPr>
                <p:spPr>
                  <a:xfrm>
                    <a:off x="26829333" y="19192754"/>
                    <a:ext cx="755067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1044</a:t>
                    </a:r>
                  </a:p>
                </p:txBody>
              </p:sp>
              <p:sp>
                <p:nvSpPr>
                  <p:cNvPr id="48" name="Rounded Rectangle 47">
                    <a:extLst>
                      <a:ext uri="{FF2B5EF4-FFF2-40B4-BE49-F238E27FC236}">
                        <a16:creationId xmlns:a16="http://schemas.microsoft.com/office/drawing/2014/main" id="{FBEDD1E1-CEDD-0843-A79F-DC0DAF5D3702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7693795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700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2D0461A3-C504-2542-B4F7-385647A9AA57}"/>
                    </a:ext>
                  </a:extLst>
                </p:cNvPr>
                <p:cNvGrpSpPr/>
                <p:nvPr/>
              </p:nvGrpSpPr>
              <p:grpSpPr>
                <a:xfrm>
                  <a:off x="22892240" y="19560669"/>
                  <a:ext cx="4044091" cy="413932"/>
                  <a:chOff x="22892240" y="19560669"/>
                  <a:chExt cx="4044091" cy="413932"/>
                </a:xfrm>
              </p:grpSpPr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CA261D-1E85-0345-AB31-407C3127B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720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C4DD2DC1-4CDC-8D42-A483-E1446A3AB0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8896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34B5304D-DD9C-EF45-ADE3-2462D5E05D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078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8AFF6F27-091D-5641-A518-B24DE6BB1B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050800" y="195840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7671D9F1-F32E-9140-86D7-E32BBE26AF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7248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ED6BEC9E-A39E-FF41-B261-5C2DD232B4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1460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BFFE3651-223C-8144-9C6F-EC3E37FED3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5672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B677D348-F20E-224A-A446-0E07DA4087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9842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DB021852-8113-F745-8B25-87CF482BFD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4060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5D921D3C-2E23-284E-9A7F-71CC254693EF}"/>
                      </a:ext>
                    </a:extLst>
                  </p:cNvPr>
                  <p:cNvCxnSpPr/>
                  <p:nvPr/>
                </p:nvCxnSpPr>
                <p:spPr>
                  <a:xfrm>
                    <a:off x="22978328" y="19621220"/>
                    <a:ext cx="3958003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76FD9C91-DB22-AE41-950A-A0C08A614AAF}"/>
                      </a:ext>
                    </a:extLst>
                  </p:cNvPr>
                  <p:cNvSpPr/>
                  <p:nvPr/>
                </p:nvSpPr>
                <p:spPr>
                  <a:xfrm>
                    <a:off x="26195802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80</a:t>
                    </a:r>
                  </a:p>
                </p:txBody>
              </p:sp>
              <p:sp>
                <p:nvSpPr>
                  <p:cNvPr id="18" name="Rounded Rectangle 17">
                    <a:extLst>
                      <a:ext uri="{FF2B5EF4-FFF2-40B4-BE49-F238E27FC236}">
                        <a16:creationId xmlns:a16="http://schemas.microsoft.com/office/drawing/2014/main" id="{11951AA0-5134-8941-B7AC-74601292CF18}"/>
                      </a:ext>
                    </a:extLst>
                  </p:cNvPr>
                  <p:cNvSpPr/>
                  <p:nvPr/>
                </p:nvSpPr>
                <p:spPr>
                  <a:xfrm>
                    <a:off x="22892240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68BF5EDE-A74A-424C-9128-1AFE2454FA5C}"/>
                      </a:ext>
                    </a:extLst>
                  </p:cNvPr>
                  <p:cNvSpPr/>
                  <p:nvPr/>
                </p:nvSpPr>
                <p:spPr>
                  <a:xfrm>
                    <a:off x="23269048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10</a:t>
                    </a:r>
                  </a:p>
                </p:txBody>
              </p:sp>
              <p:sp>
                <p:nvSpPr>
                  <p:cNvPr id="20" name="Rounded Rectangle 19">
                    <a:extLst>
                      <a:ext uri="{FF2B5EF4-FFF2-40B4-BE49-F238E27FC236}">
                        <a16:creationId xmlns:a16="http://schemas.microsoft.com/office/drawing/2014/main" id="{EA8F9F3C-D781-D14E-BE4A-16150301D19F}"/>
                      </a:ext>
                    </a:extLst>
                  </p:cNvPr>
                  <p:cNvSpPr/>
                  <p:nvPr/>
                </p:nvSpPr>
                <p:spPr>
                  <a:xfrm>
                    <a:off x="23672026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20</a:t>
                    </a:r>
                  </a:p>
                </p:txBody>
              </p:sp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5AB49717-4DA3-D149-BAB2-B75B17042500}"/>
                      </a:ext>
                    </a:extLst>
                  </p:cNvPr>
                  <p:cNvSpPr/>
                  <p:nvPr/>
                </p:nvSpPr>
                <p:spPr>
                  <a:xfrm>
                    <a:off x="24059247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30</a:t>
                    </a:r>
                  </a:p>
                </p:txBody>
              </p:sp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D0F38B21-27C9-324C-9FC2-17986464FE7E}"/>
                      </a:ext>
                    </a:extLst>
                  </p:cNvPr>
                  <p:cNvSpPr/>
                  <p:nvPr/>
                </p:nvSpPr>
                <p:spPr>
                  <a:xfrm>
                    <a:off x="24519437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40</a:t>
                    </a:r>
                  </a:p>
                </p:txBody>
              </p: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ED6CCA9E-31A2-2440-844D-7E13D978012B}"/>
                      </a:ext>
                    </a:extLst>
                  </p:cNvPr>
                  <p:cNvSpPr/>
                  <p:nvPr/>
                </p:nvSpPr>
                <p:spPr>
                  <a:xfrm>
                    <a:off x="24944283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50</a:t>
                    </a:r>
                  </a:p>
                </p:txBody>
              </p:sp>
              <p:sp>
                <p:nvSpPr>
                  <p:cNvPr id="24" name="Rounded Rectangle 23">
                    <a:extLst>
                      <a:ext uri="{FF2B5EF4-FFF2-40B4-BE49-F238E27FC236}">
                        <a16:creationId xmlns:a16="http://schemas.microsoft.com/office/drawing/2014/main" id="{14D2C42E-3928-4D49-8124-70186F9ECE26}"/>
                      </a:ext>
                    </a:extLst>
                  </p:cNvPr>
                  <p:cNvSpPr/>
                  <p:nvPr/>
                </p:nvSpPr>
                <p:spPr>
                  <a:xfrm>
                    <a:off x="25351381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60</a:t>
                    </a:r>
                  </a:p>
                </p:txBody>
              </p:sp>
              <p:sp>
                <p:nvSpPr>
                  <p:cNvPr id="25" name="Rounded Rectangle 24">
                    <a:extLst>
                      <a:ext uri="{FF2B5EF4-FFF2-40B4-BE49-F238E27FC236}">
                        <a16:creationId xmlns:a16="http://schemas.microsoft.com/office/drawing/2014/main" id="{AC09C2A7-7EE5-7F4C-BFB1-F7CC89B178F2}"/>
                      </a:ext>
                    </a:extLst>
                  </p:cNvPr>
                  <p:cNvSpPr/>
                  <p:nvPr/>
                </p:nvSpPr>
                <p:spPr>
                  <a:xfrm>
                    <a:off x="25778700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70</a:t>
                    </a:r>
                  </a:p>
                </p:txBody>
              </p:sp>
            </p:grpSp>
          </p:grpSp>
        </p:grp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0C79E5F0-D49E-874B-A1C7-216855AD5E6C}"/>
                </a:ext>
              </a:extLst>
            </p:cNvPr>
            <p:cNvSpPr/>
            <p:nvPr/>
          </p:nvSpPr>
          <p:spPr>
            <a:xfrm>
              <a:off x="23511283" y="19564258"/>
              <a:ext cx="2978524" cy="6514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en-US" sz="2000" dirty="0">
                  <a:solidFill>
                    <a:schemeClr val="tx1"/>
                  </a:solidFill>
                </a:rPr>
                <a:t>Length (nucleotides x 10</a:t>
              </a:r>
              <a:r>
                <a:rPr lang="en-US" sz="2000" baseline="30000" dirty="0">
                  <a:solidFill>
                    <a:schemeClr val="tx1"/>
                  </a:solidFill>
                </a:rPr>
                <a:t>3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0020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3A3B858-9D47-9D43-8F3C-BCD4D57222DA}"/>
              </a:ext>
            </a:extLst>
          </p:cNvPr>
          <p:cNvGrpSpPr/>
          <p:nvPr/>
        </p:nvGrpSpPr>
        <p:grpSpPr>
          <a:xfrm>
            <a:off x="1371600" y="2286000"/>
            <a:ext cx="15125515" cy="5969810"/>
            <a:chOff x="2419350" y="2590800"/>
            <a:chExt cx="42157281" cy="2281001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9C1AF9-9462-2345-A653-FBB3296F558B}"/>
                </a:ext>
              </a:extLst>
            </p:cNvPr>
            <p:cNvGrpSpPr/>
            <p:nvPr/>
          </p:nvGrpSpPr>
          <p:grpSpPr>
            <a:xfrm>
              <a:off x="2419350" y="2590800"/>
              <a:ext cx="42157281" cy="22810010"/>
              <a:chOff x="2419350" y="2590800"/>
              <a:chExt cx="42157281" cy="2281001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17FA7F8-6613-9B4D-BB72-FCA68CA8F101}"/>
                  </a:ext>
                </a:extLst>
              </p:cNvPr>
              <p:cNvGrpSpPr/>
              <p:nvPr/>
            </p:nvGrpSpPr>
            <p:grpSpPr>
              <a:xfrm>
                <a:off x="2419350" y="2590800"/>
                <a:ext cx="24645766" cy="22810010"/>
                <a:chOff x="2419350" y="2590800"/>
                <a:chExt cx="24645766" cy="22810010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E02F9173-730D-894C-A981-E32119E8E1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95600" y="12556800"/>
                  <a:ext cx="24169516" cy="12844010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6222568C-7A98-2047-9D50-16E997A44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419350" y="2590800"/>
                  <a:ext cx="19297650" cy="12039600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0F964DA-8A09-1049-879B-1936B8FB4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929200" y="12456000"/>
                <a:ext cx="20647431" cy="12633106"/>
              </a:xfrm>
              <a:prstGeom prst="rect">
                <a:avLst/>
              </a:prstGeom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B4CBB1F-35E5-8145-9AA7-3C346601A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735800" y="3708000"/>
              <a:ext cx="24780536" cy="1122720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EC54AB3-07D5-1340-89DF-A7AAAA14A6E5}"/>
              </a:ext>
            </a:extLst>
          </p:cNvPr>
          <p:cNvGrpSpPr/>
          <p:nvPr/>
        </p:nvGrpSpPr>
        <p:grpSpPr>
          <a:xfrm>
            <a:off x="2253179" y="17298829"/>
            <a:ext cx="11767621" cy="6250508"/>
            <a:chOff x="2253179" y="17298829"/>
            <a:chExt cx="11767621" cy="625050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29EA2EB-8B7F-DF47-AF0F-9E583960E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3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53179" y="17298829"/>
              <a:ext cx="11767621" cy="5850399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0F0430F-EBF4-6A47-BF8D-4B128300E537}"/>
                </a:ext>
              </a:extLst>
            </p:cNvPr>
            <p:cNvSpPr txBox="1"/>
            <p:nvPr/>
          </p:nvSpPr>
          <p:spPr>
            <a:xfrm>
              <a:off x="2492318" y="23149227"/>
              <a:ext cx="1537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African Ancestry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C53AA8D-B9D4-4448-8B87-B9D1BDC7079A}"/>
                </a:ext>
              </a:extLst>
            </p:cNvPr>
            <p:cNvSpPr/>
            <p:nvPr/>
          </p:nvSpPr>
          <p:spPr>
            <a:xfrm>
              <a:off x="2362200" y="23274910"/>
              <a:ext cx="116778" cy="144000"/>
            </a:xfrm>
            <a:prstGeom prst="rect">
              <a:avLst/>
            </a:prstGeom>
            <a:solidFill>
              <a:srgbClr val="FFD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F7AA168-29D6-064F-BC16-E0411FE9FD0C}"/>
                </a:ext>
              </a:extLst>
            </p:cNvPr>
            <p:cNvSpPr txBox="1"/>
            <p:nvPr/>
          </p:nvSpPr>
          <p:spPr>
            <a:xfrm>
              <a:off x="4625918" y="23149227"/>
              <a:ext cx="17443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American Ancestry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473A77A-6DE1-6E48-83BA-DEC7A3BF25FD}"/>
                </a:ext>
              </a:extLst>
            </p:cNvPr>
            <p:cNvSpPr/>
            <p:nvPr/>
          </p:nvSpPr>
          <p:spPr>
            <a:xfrm>
              <a:off x="4495800" y="23274910"/>
              <a:ext cx="116778" cy="144000"/>
            </a:xfrm>
            <a:prstGeom prst="rect">
              <a:avLst/>
            </a:prstGeom>
            <a:solidFill>
              <a:srgbClr val="7100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D18AF23-1668-4E48-891B-6552E57C717F}"/>
                </a:ext>
              </a:extLst>
            </p:cNvPr>
            <p:cNvSpPr txBox="1"/>
            <p:nvPr/>
          </p:nvSpPr>
          <p:spPr>
            <a:xfrm>
              <a:off x="6988118" y="23149227"/>
              <a:ext cx="17910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East Asian Ancestry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66894B-D343-A444-BA71-CA39CD424E84}"/>
                </a:ext>
              </a:extLst>
            </p:cNvPr>
            <p:cNvSpPr/>
            <p:nvPr/>
          </p:nvSpPr>
          <p:spPr>
            <a:xfrm>
              <a:off x="6858000" y="23274910"/>
              <a:ext cx="116778" cy="144000"/>
            </a:xfrm>
            <a:prstGeom prst="rect">
              <a:avLst/>
            </a:prstGeom>
            <a:solidFill>
              <a:srgbClr val="778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453C14-EF8E-DE41-8475-914EF6AA5550}"/>
                </a:ext>
              </a:extLst>
            </p:cNvPr>
            <p:cNvSpPr txBox="1"/>
            <p:nvPr/>
          </p:nvSpPr>
          <p:spPr>
            <a:xfrm>
              <a:off x="9426518" y="23149227"/>
              <a:ext cx="21554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European Ancestry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4691ACD-8F5D-C741-80B8-DAFA05946D2D}"/>
                </a:ext>
              </a:extLst>
            </p:cNvPr>
            <p:cNvSpPr/>
            <p:nvPr/>
          </p:nvSpPr>
          <p:spPr>
            <a:xfrm>
              <a:off x="9296400" y="23274910"/>
              <a:ext cx="116778" cy="144000"/>
            </a:xfrm>
            <a:prstGeom prst="rect">
              <a:avLst/>
            </a:prstGeom>
            <a:solidFill>
              <a:srgbClr val="078B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3CBC52B-7EF9-D04F-B07D-9898EC23A66B}"/>
                </a:ext>
              </a:extLst>
            </p:cNvPr>
            <p:cNvSpPr txBox="1"/>
            <p:nvPr/>
          </p:nvSpPr>
          <p:spPr>
            <a:xfrm>
              <a:off x="11746004" y="23149227"/>
              <a:ext cx="19372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South Asian Ancestry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830B8E4-B7FA-9E43-968A-E25AD4AF511C}"/>
                </a:ext>
              </a:extLst>
            </p:cNvPr>
            <p:cNvSpPr/>
            <p:nvPr/>
          </p:nvSpPr>
          <p:spPr>
            <a:xfrm>
              <a:off x="11615887" y="23274910"/>
              <a:ext cx="116778" cy="144000"/>
            </a:xfrm>
            <a:prstGeom prst="rect">
              <a:avLst/>
            </a:prstGeom>
            <a:solidFill>
              <a:srgbClr val="C34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8F77C484-46DC-C345-B4F6-0F92D7CF06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54350" y="13049250"/>
            <a:ext cx="11925300" cy="6362700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27FF248-CAD0-564F-ABAB-B53B39D2A7DE}"/>
              </a:ext>
            </a:extLst>
          </p:cNvPr>
          <p:cNvGrpSpPr/>
          <p:nvPr/>
        </p:nvGrpSpPr>
        <p:grpSpPr>
          <a:xfrm>
            <a:off x="19659600" y="22345521"/>
            <a:ext cx="11401191" cy="6983862"/>
            <a:chOff x="25450800" y="10976379"/>
            <a:chExt cx="11401191" cy="6983862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C2EBFD4-D5A1-EB48-80DC-742757B0C00C}"/>
                </a:ext>
              </a:extLst>
            </p:cNvPr>
            <p:cNvGrpSpPr/>
            <p:nvPr/>
          </p:nvGrpSpPr>
          <p:grpSpPr>
            <a:xfrm>
              <a:off x="25450800" y="10976379"/>
              <a:ext cx="11401191" cy="6697495"/>
              <a:chOff x="25450800" y="10976379"/>
              <a:chExt cx="11401191" cy="6697495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167E6A8-4750-D340-B879-A2B96A582B3E}"/>
                  </a:ext>
                </a:extLst>
              </p:cNvPr>
              <p:cNvSpPr/>
              <p:nvPr/>
            </p:nvSpPr>
            <p:spPr>
              <a:xfrm>
                <a:off x="25450800" y="11244250"/>
                <a:ext cx="11401191" cy="6429624"/>
              </a:xfrm>
              <a:prstGeom prst="rect">
                <a:avLst/>
              </a:prstGeom>
              <a:solidFill>
                <a:srgbClr val="DADD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utoShape 8363">
                <a:extLst>
                  <a:ext uri="{FF2B5EF4-FFF2-40B4-BE49-F238E27FC236}">
                    <a16:creationId xmlns:a16="http://schemas.microsoft.com/office/drawing/2014/main" id="{21097242-B304-6940-93C2-E43DC17D5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50800" y="10976379"/>
                <a:ext cx="11401191" cy="824478"/>
              </a:xfrm>
              <a:prstGeom prst="roundRect">
                <a:avLst>
                  <a:gd name="adj" fmla="val 16667"/>
                </a:avLst>
              </a:prstGeom>
              <a:solidFill>
                <a:srgbClr val="DADDEF"/>
              </a:solidFill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en-US" sz="332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10" name="AutoShape 8363">
              <a:extLst>
                <a:ext uri="{FF2B5EF4-FFF2-40B4-BE49-F238E27FC236}">
                  <a16:creationId xmlns:a16="http://schemas.microsoft.com/office/drawing/2014/main" id="{110A2DC5-84B5-C346-A3CD-D0AE327E3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6934" y="17424499"/>
              <a:ext cx="11385057" cy="535742"/>
            </a:xfrm>
            <a:prstGeom prst="roundRect">
              <a:avLst>
                <a:gd name="adj" fmla="val 16667"/>
              </a:avLst>
            </a:prstGeom>
            <a:solidFill>
              <a:srgbClr val="8A8C9C"/>
            </a:soli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r>
                <a:rPr lang="en-US" sz="4400" b="1" dirty="0">
                  <a:solidFill>
                    <a:schemeClr val="bg1"/>
                  </a:solidFill>
                  <a:latin typeface="+mj-lt"/>
                </a:rPr>
                <a:t>Figure 1: Population Distribution for 1kGP 30x</a:t>
              </a:r>
              <a:endParaRPr lang="en-US" sz="4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D88A4CD8-9004-8A4B-B6AB-E41DD14208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59600" y="22631400"/>
            <a:ext cx="11457909" cy="611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05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625242D-1523-614D-89AA-F4EE80A29C9D}"/>
              </a:ext>
            </a:extLst>
          </p:cNvPr>
          <p:cNvGrpSpPr/>
          <p:nvPr/>
        </p:nvGrpSpPr>
        <p:grpSpPr>
          <a:xfrm>
            <a:off x="10820400" y="22022170"/>
            <a:ext cx="18641937" cy="553998"/>
            <a:chOff x="12411941" y="32059231"/>
            <a:chExt cx="18641937" cy="55399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BCBB7EB-E674-044A-93A3-4C63BE6AD74A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14549065" y="32336230"/>
              <a:ext cx="14330735" cy="27623"/>
            </a:xfrm>
            <a:prstGeom prst="line">
              <a:avLst/>
            </a:prstGeom>
            <a:ln w="76200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1AD892-0EC7-C94B-B179-DA24A58835BC}"/>
                </a:ext>
              </a:extLst>
            </p:cNvPr>
            <p:cNvSpPr txBox="1"/>
            <p:nvPr/>
          </p:nvSpPr>
          <p:spPr>
            <a:xfrm>
              <a:off x="12411941" y="32059231"/>
              <a:ext cx="21371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156,177,747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7D5B75-3E0B-DF4C-A6F5-B00914CF9740}"/>
                </a:ext>
              </a:extLst>
            </p:cNvPr>
            <p:cNvSpPr txBox="1"/>
            <p:nvPr/>
          </p:nvSpPr>
          <p:spPr>
            <a:xfrm>
              <a:off x="28916754" y="32059231"/>
              <a:ext cx="21371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161,303,593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E47C76-A90B-1841-8050-A6DB9BC3302A}"/>
              </a:ext>
            </a:extLst>
          </p:cNvPr>
          <p:cNvCxnSpPr>
            <a:cxnSpLocks/>
          </p:cNvCxnSpPr>
          <p:nvPr/>
        </p:nvCxnSpPr>
        <p:spPr>
          <a:xfrm>
            <a:off x="12957524" y="20975598"/>
            <a:ext cx="8302276" cy="0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615708-A8F1-9444-960F-C0E773FB81EF}"/>
              </a:ext>
            </a:extLst>
          </p:cNvPr>
          <p:cNvCxnSpPr>
            <a:cxnSpLocks/>
          </p:cNvCxnSpPr>
          <p:nvPr/>
        </p:nvCxnSpPr>
        <p:spPr>
          <a:xfrm>
            <a:off x="21107400" y="21488400"/>
            <a:ext cx="4114800" cy="0"/>
          </a:xfrm>
          <a:prstGeom prst="line">
            <a:avLst/>
          </a:prstGeom>
          <a:ln w="571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0DD37-BC08-E24A-A253-170156A1041D}"/>
              </a:ext>
            </a:extLst>
          </p:cNvPr>
          <p:cNvCxnSpPr>
            <a:cxnSpLocks/>
          </p:cNvCxnSpPr>
          <p:nvPr/>
        </p:nvCxnSpPr>
        <p:spPr>
          <a:xfrm>
            <a:off x="24974773" y="21127998"/>
            <a:ext cx="2313486" cy="0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CFFF459-9CFE-B346-AA7F-6034F2CBBD79}"/>
              </a:ext>
            </a:extLst>
          </p:cNvPr>
          <p:cNvSpPr txBox="1"/>
          <p:nvPr/>
        </p:nvSpPr>
        <p:spPr>
          <a:xfrm>
            <a:off x="21180081" y="22565379"/>
            <a:ext cx="213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OR10J1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3EBAAE-DD76-7C4C-87DD-6CCF40792FA1}"/>
              </a:ext>
            </a:extLst>
          </p:cNvPr>
          <p:cNvSpPr txBox="1"/>
          <p:nvPr/>
        </p:nvSpPr>
        <p:spPr>
          <a:xfrm>
            <a:off x="23847081" y="22565380"/>
            <a:ext cx="213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SLAMF1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77180-87DE-E947-8069-51660283DF45}"/>
              </a:ext>
            </a:extLst>
          </p:cNvPr>
          <p:cNvSpPr txBox="1"/>
          <p:nvPr/>
        </p:nvSpPr>
        <p:spPr>
          <a:xfrm>
            <a:off x="26514079" y="22565379"/>
            <a:ext cx="213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PCP4L1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090285-115B-3F4C-9FAB-71CA8BDEF516}"/>
              </a:ext>
            </a:extLst>
          </p:cNvPr>
          <p:cNvSpPr txBox="1"/>
          <p:nvPr/>
        </p:nvSpPr>
        <p:spPr>
          <a:xfrm>
            <a:off x="25151786" y="22565379"/>
            <a:ext cx="213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CD48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1491A8-6F53-BB4F-AF81-4ECC74BC3708}"/>
              </a:ext>
            </a:extLst>
          </p:cNvPr>
          <p:cNvSpPr txBox="1"/>
          <p:nvPr/>
        </p:nvSpPr>
        <p:spPr>
          <a:xfrm>
            <a:off x="12323499" y="22565380"/>
            <a:ext cx="213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SLC25A44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E5F854-9D04-2B49-8672-2B1F344976F9}"/>
              </a:ext>
            </a:extLst>
          </p:cNvPr>
          <p:cNvSpPr txBox="1"/>
          <p:nvPr/>
        </p:nvSpPr>
        <p:spPr>
          <a:xfrm>
            <a:off x="19933530" y="22565380"/>
            <a:ext cx="1901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FCER1A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85DF15-524F-664A-A66A-EC115693B1FC}"/>
              </a:ext>
            </a:extLst>
          </p:cNvPr>
          <p:cNvGrpSpPr/>
          <p:nvPr/>
        </p:nvGrpSpPr>
        <p:grpSpPr>
          <a:xfrm>
            <a:off x="13122044" y="22165712"/>
            <a:ext cx="14013815" cy="304699"/>
            <a:chOff x="13122044" y="22165712"/>
            <a:chExt cx="14013815" cy="3046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1BDF99-C13B-6F42-8EFC-B12D3C9C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3122044" y="22165712"/>
              <a:ext cx="0" cy="304699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47F3BE-36EB-0E46-8995-4B998C8A4583}"/>
                </a:ext>
              </a:extLst>
            </p:cNvPr>
            <p:cNvCxnSpPr>
              <a:cxnSpLocks/>
            </p:cNvCxnSpPr>
            <p:nvPr/>
          </p:nvCxnSpPr>
          <p:spPr>
            <a:xfrm>
              <a:off x="21107400" y="22165712"/>
              <a:ext cx="0" cy="304699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86821C3-0BB9-334A-969A-2FE1B4BF42C2}"/>
                </a:ext>
              </a:extLst>
            </p:cNvPr>
            <p:cNvCxnSpPr>
              <a:cxnSpLocks/>
            </p:cNvCxnSpPr>
            <p:nvPr/>
          </p:nvCxnSpPr>
          <p:spPr>
            <a:xfrm>
              <a:off x="27135859" y="22165712"/>
              <a:ext cx="0" cy="304699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B1C72B1-81F8-7C42-AF17-10A4A8815C3F}"/>
                </a:ext>
              </a:extLst>
            </p:cNvPr>
            <p:cNvCxnSpPr>
              <a:cxnSpLocks/>
            </p:cNvCxnSpPr>
            <p:nvPr/>
          </p:nvCxnSpPr>
          <p:spPr>
            <a:xfrm>
              <a:off x="21259800" y="22165712"/>
              <a:ext cx="0" cy="304699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4C60E2C-327A-8642-B26B-63901A7DD281}"/>
                </a:ext>
              </a:extLst>
            </p:cNvPr>
            <p:cNvCxnSpPr>
              <a:cxnSpLocks/>
            </p:cNvCxnSpPr>
            <p:nvPr/>
          </p:nvCxnSpPr>
          <p:spPr>
            <a:xfrm>
              <a:off x="25052798" y="22165712"/>
              <a:ext cx="0" cy="304699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EF784CE-EB83-9647-8804-13EDA1674B88}"/>
                </a:ext>
              </a:extLst>
            </p:cNvPr>
            <p:cNvCxnSpPr>
              <a:cxnSpLocks/>
            </p:cNvCxnSpPr>
            <p:nvPr/>
          </p:nvCxnSpPr>
          <p:spPr>
            <a:xfrm>
              <a:off x="25222200" y="22165712"/>
              <a:ext cx="0" cy="304699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1798D29-3778-2B4A-A462-0D98C442F42B}"/>
              </a:ext>
            </a:extLst>
          </p:cNvPr>
          <p:cNvSpPr txBox="1"/>
          <p:nvPr/>
        </p:nvSpPr>
        <p:spPr>
          <a:xfrm>
            <a:off x="15087600" y="20421600"/>
            <a:ext cx="32652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5,760 combinations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EC51D4-B94B-1149-877E-02FFBAE91A4F}"/>
              </a:ext>
            </a:extLst>
          </p:cNvPr>
          <p:cNvSpPr txBox="1"/>
          <p:nvPr/>
        </p:nvSpPr>
        <p:spPr>
          <a:xfrm>
            <a:off x="21362771" y="20934402"/>
            <a:ext cx="32652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9,048 combinations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E5EEE1-6396-BF41-82CA-9167DA49C91B}"/>
              </a:ext>
            </a:extLst>
          </p:cNvPr>
          <p:cNvSpPr txBox="1"/>
          <p:nvPr/>
        </p:nvSpPr>
        <p:spPr>
          <a:xfrm>
            <a:off x="24765000" y="20574000"/>
            <a:ext cx="32652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6,152 combinations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6E5D66-B957-B14B-9B1F-C835AE105B2E}"/>
              </a:ext>
            </a:extLst>
          </p:cNvPr>
          <p:cNvSpPr txBox="1"/>
          <p:nvPr/>
        </p:nvSpPr>
        <p:spPr>
          <a:xfrm>
            <a:off x="15571872" y="21010602"/>
            <a:ext cx="21591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3,219,717 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08E3B9-1750-E641-B4FC-E193B52185D8}"/>
              </a:ext>
            </a:extLst>
          </p:cNvPr>
          <p:cNvSpPr txBox="1"/>
          <p:nvPr/>
        </p:nvSpPr>
        <p:spPr>
          <a:xfrm>
            <a:off x="21809871" y="21488400"/>
            <a:ext cx="21591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1,370,542 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AD247C-D7A4-4945-8D86-2E219F7AD89A}"/>
              </a:ext>
            </a:extLst>
          </p:cNvPr>
          <p:cNvSpPr txBox="1"/>
          <p:nvPr/>
        </p:nvSpPr>
        <p:spPr>
          <a:xfrm>
            <a:off x="25222200" y="21127998"/>
            <a:ext cx="18674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656,311 nt</a:t>
            </a:r>
          </a:p>
        </p:txBody>
      </p:sp>
    </p:spTree>
    <p:extLst>
      <p:ext uri="{BB962C8B-B14F-4D97-AF65-F5344CB8AC3E}">
        <p14:creationId xmlns:p14="http://schemas.microsoft.com/office/powerpoint/2010/main" val="3290389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{F32D6802-F57D-FE40-A4F2-F1F4F9577677}tf16401378</Template>
  <TotalTime>27485</TotalTime>
  <Words>1203</Words>
  <Application>Microsoft Macintosh PowerPoint</Application>
  <PresentationFormat>Custom</PresentationFormat>
  <Paragraphs>163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Anne-Sophie Fratzscher</cp:lastModifiedBy>
  <cp:revision>1038</cp:revision>
  <cp:lastPrinted>2021-08-03T02:40:29Z</cp:lastPrinted>
  <dcterms:created xsi:type="dcterms:W3CDTF">2014-07-14T15:50:53Z</dcterms:created>
  <dcterms:modified xsi:type="dcterms:W3CDTF">2021-08-03T19:45:43Z</dcterms:modified>
</cp:coreProperties>
</file>